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8" r:id="rId3"/>
    <p:sldId id="266" r:id="rId4"/>
    <p:sldId id="274" r:id="rId5"/>
    <p:sldId id="269" r:id="rId6"/>
    <p:sldId id="271" r:id="rId7"/>
    <p:sldId id="272" r:id="rId8"/>
  </p:sldIdLst>
  <p:sldSz cx="12192000" cy="6858000"/>
  <p:notesSz cx="6735763" cy="9866313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ADBA"/>
    <a:srgbClr val="00244E"/>
    <a:srgbClr val="7A942F"/>
    <a:srgbClr val="DBEB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28A6331-6332-4A8B-86D7-80EFA7E09410}" v="10" dt="2022-06-28T10:19:54.46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47" autoAdjust="0"/>
    <p:restoredTop sz="93302" autoAdjust="0"/>
  </p:normalViewPr>
  <p:slideViewPr>
    <p:cSldViewPr snapToGrid="0">
      <p:cViewPr varScale="1">
        <p:scale>
          <a:sx n="62" d="100"/>
          <a:sy n="62" d="100"/>
        </p:scale>
        <p:origin x="828" y="48"/>
      </p:cViewPr>
      <p:guideLst/>
    </p:cSldViewPr>
  </p:slideViewPr>
  <p:outlineViewPr>
    <p:cViewPr>
      <p:scale>
        <a:sx n="33" d="100"/>
        <a:sy n="33" d="100"/>
      </p:scale>
      <p:origin x="0" y="-108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4B0CA8-D4C0-4EDF-983C-013F20071413}" type="datetimeFigureOut">
              <a:rPr lang="nb-NO" smtClean="0"/>
              <a:t>29.06.2022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E4FB80-D5CD-4F8B-B310-9170DDB9079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752884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035169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140812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51325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Flere tilskudd for samme areal:</a:t>
            </a:r>
            <a:endParaRPr lang="nb-NO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Der er ikke aktuelt med flere tilskudd siden tilskuddet ikke er beregna ut fra areal. Dyra vil normalt ikke gi grunnlag for tilskudd til beiting av 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innmarksarealer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 den perioden de beiter utmark.  </a:t>
            </a:r>
          </a:p>
          <a:p>
            <a:r>
              <a:rPr lang="nb-NO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nb-NO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nb-NO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Tiltaksklasser: storfe/hest, småfe.  </a:t>
            </a:r>
            <a:endParaRPr lang="nb-NO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nb-NO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Tilskuddet utmåles per dyr.  </a:t>
            </a:r>
            <a:endParaRPr lang="nb-NO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880227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469068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075832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682739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g"/><Relationship Id="rId3" Type="http://schemas.openxmlformats.org/officeDocument/2006/relationships/image" Target="../media/image6.png"/><Relationship Id="rId7" Type="http://schemas.openxmlformats.org/officeDocument/2006/relationships/image" Target="../media/image14.jpg"/><Relationship Id="rId12" Type="http://schemas.openxmlformats.org/officeDocument/2006/relationships/image" Target="../media/image19.jp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jpg"/><Relationship Id="rId11" Type="http://schemas.openxmlformats.org/officeDocument/2006/relationships/image" Target="../media/image18.JPG"/><Relationship Id="rId5" Type="http://schemas.openxmlformats.org/officeDocument/2006/relationships/image" Target="../media/image12.jpg"/><Relationship Id="rId10" Type="http://schemas.openxmlformats.org/officeDocument/2006/relationships/image" Target="../media/image17.jpg"/><Relationship Id="rId4" Type="http://schemas.openxmlformats.org/officeDocument/2006/relationships/image" Target="../media/image11.jpg"/><Relationship Id="rId9" Type="http://schemas.openxmlformats.org/officeDocument/2006/relationships/image" Target="../media/image16.jp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1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(mønster 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138C16EE-710F-4022-B0C5-EA9C5CDBBD65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5" name="Bilde 14">
            <a:extLst>
              <a:ext uri="{FF2B5EF4-FFF2-40B4-BE49-F238E27FC236}">
                <a16:creationId xmlns:a16="http://schemas.microsoft.com/office/drawing/2014/main" id="{8360EE4D-DFF5-4E20-B16B-DE5A691E1F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812"/>
          <a:stretch/>
        </p:blipFill>
        <p:spPr>
          <a:xfrm>
            <a:off x="8867838" y="2759103"/>
            <a:ext cx="3324162" cy="3371354"/>
          </a:xfrm>
          <a:prstGeom prst="rect">
            <a:avLst/>
          </a:prstGeom>
        </p:spPr>
      </p:pic>
      <p:sp>
        <p:nvSpPr>
          <p:cNvPr id="19" name="Plassholder for dato 3">
            <a:extLst>
              <a:ext uri="{FF2B5EF4-FFF2-40B4-BE49-F238E27FC236}">
                <a16:creationId xmlns:a16="http://schemas.microsoft.com/office/drawing/2014/main" id="{801C13F1-45C0-4244-B9C6-4EFBC66F6D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ACD34ADD-773D-433B-BF2A-AFBC5D915B37}" type="datetime1">
              <a:rPr lang="nb-NO" smtClean="0"/>
              <a:t>29.06.2022</a:t>
            </a:fld>
            <a:endParaRPr lang="nb-NO"/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EA6A4735-2CFC-41E4-A5FE-C807F850157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7593" y="958645"/>
            <a:ext cx="8258026" cy="2576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39000"/>
              </a:prstClr>
            </a:outerShdw>
          </a:effectLst>
        </p:spPr>
        <p:txBody>
          <a:bodyPr anchor="b"/>
          <a:lstStyle>
            <a:lvl1pPr marL="0" indent="0">
              <a:buNone/>
              <a:defRPr sz="5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uten bilde</a:t>
            </a:r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A9FF001B-633E-41C9-B008-C3077FC6836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52086"/>
            <a:ext cx="5136285" cy="103666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79FEB085-0190-4AD4-B146-7E11A3CED72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80753" y="4988753"/>
            <a:ext cx="5397131" cy="1635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80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m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>
            <a:extLst>
              <a:ext uri="{FF2B5EF4-FFF2-40B4-BE49-F238E27FC236}">
                <a16:creationId xmlns:a16="http://schemas.microsoft.com/office/drawing/2014/main" id="{18B79961-EC85-4F5E-8A2B-5233E13A6F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6B99C6F0-08CE-4B45-B26D-85D6D52B92AD}"/>
              </a:ext>
            </a:extLst>
          </p:cNvPr>
          <p:cNvSpPr txBox="1"/>
          <p:nvPr userDrawn="1"/>
        </p:nvSpPr>
        <p:spPr>
          <a:xfrm>
            <a:off x="10462846" y="6483913"/>
            <a:ext cx="168446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lang="nb-NO" altLang="nb-NO" sz="800" dirty="0">
                <a:solidFill>
                  <a:srgbClr val="00244E">
                    <a:alpha val="30000"/>
                  </a:srgbClr>
                </a:solidFill>
                <a:latin typeface="+mn-lt"/>
                <a:cs typeface="Arial" panose="020B0604020202020204" pitchFamily="34" charset="0"/>
              </a:rPr>
              <a:t>© Statsforvalteren i Trøndelag</a:t>
            </a:r>
          </a:p>
        </p:txBody>
      </p:sp>
    </p:spTree>
    <p:extLst>
      <p:ext uri="{BB962C8B-B14F-4D97-AF65-F5344CB8AC3E}">
        <p14:creationId xmlns:p14="http://schemas.microsoft.com/office/powerpoint/2010/main" val="17713602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5BC51FCA-1BA2-47B0-ADD7-5A54455D4249}"/>
              </a:ext>
            </a:extLst>
          </p:cNvPr>
          <p:cNvSpPr/>
          <p:nvPr userDrawn="1"/>
        </p:nvSpPr>
        <p:spPr>
          <a:xfrm>
            <a:off x="0" y="-101600"/>
            <a:ext cx="12192000" cy="211567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" name="Plassholder for tittel 1">
            <a:extLst>
              <a:ext uri="{FF2B5EF4-FFF2-40B4-BE49-F238E27FC236}">
                <a16:creationId xmlns:a16="http://schemas.microsoft.com/office/drawing/2014/main" id="{527570CC-C1F5-4F3F-BF08-E44D828EC5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>
            <a:outerShdw blurRad="25400" dist="38100" dir="2700000" algn="tl" rotWithShape="0">
              <a:prstClr val="black">
                <a:alpha val="7000"/>
              </a:prstClr>
            </a:outerShdw>
          </a:effectLst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accent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nb-NO" dirty="0"/>
              <a:t>Overskriften (pkt. 36) bør være kort og tydelig</a:t>
            </a:r>
          </a:p>
        </p:txBody>
      </p:sp>
      <p:sp>
        <p:nvSpPr>
          <p:cNvPr id="5" name="Plassholder for tekst 37">
            <a:extLst>
              <a:ext uri="{FF2B5EF4-FFF2-40B4-BE49-F238E27FC236}">
                <a16:creationId xmlns:a16="http://schemas.microsoft.com/office/drawing/2014/main" id="{C221EF52-3926-4556-A22E-E292FA64D2B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7541" y="2164988"/>
            <a:ext cx="10078772" cy="414425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stikkordsform, ikke i setninger.</a:t>
            </a:r>
            <a:br>
              <a:rPr lang="nb-NO" dirty="0"/>
            </a:br>
            <a:r>
              <a:rPr lang="nb-NO" dirty="0"/>
              <a:t>Publikum bør slippe å lese alt som blir sagt.</a:t>
            </a:r>
          </a:p>
        </p:txBody>
      </p:sp>
      <p:pic>
        <p:nvPicPr>
          <p:cNvPr id="9" name="Bilde 8">
            <a:extLst>
              <a:ext uri="{FF2B5EF4-FFF2-40B4-BE49-F238E27FC236}">
                <a16:creationId xmlns:a16="http://schemas.microsoft.com/office/drawing/2014/main" id="{0BD20E72-0719-42FD-9E31-8D508A92AE7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9188" y="372849"/>
            <a:ext cx="504825" cy="504825"/>
          </a:xfrm>
          <a:prstGeom prst="rect">
            <a:avLst/>
          </a:prstGeom>
        </p:spPr>
      </p:pic>
      <p:sp>
        <p:nvSpPr>
          <p:cNvPr id="6" name="TekstSylinder 5">
            <a:extLst>
              <a:ext uri="{FF2B5EF4-FFF2-40B4-BE49-F238E27FC236}">
                <a16:creationId xmlns:a16="http://schemas.microsoft.com/office/drawing/2014/main" id="{3F162AC2-1529-48B6-BBE8-972207469470}"/>
              </a:ext>
            </a:extLst>
          </p:cNvPr>
          <p:cNvSpPr txBox="1"/>
          <p:nvPr userDrawn="1"/>
        </p:nvSpPr>
        <p:spPr>
          <a:xfrm>
            <a:off x="10462846" y="6483913"/>
            <a:ext cx="168446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lang="nb-NO" altLang="nb-NO" sz="800" dirty="0">
                <a:solidFill>
                  <a:srgbClr val="00244E">
                    <a:alpha val="30000"/>
                  </a:srgbClr>
                </a:solidFill>
                <a:latin typeface="+mn-lt"/>
                <a:cs typeface="Arial" panose="020B0604020202020204" pitchFamily="34" charset="0"/>
              </a:rPr>
              <a:t>© Statsforvalteren i Trøndelag</a:t>
            </a:r>
          </a:p>
        </p:txBody>
      </p:sp>
    </p:spTree>
    <p:extLst>
      <p:ext uri="{BB962C8B-B14F-4D97-AF65-F5344CB8AC3E}">
        <p14:creationId xmlns:p14="http://schemas.microsoft.com/office/powerpoint/2010/main" val="22046025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 og innhold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ssholder for tekst 37">
            <a:extLst>
              <a:ext uri="{FF2B5EF4-FFF2-40B4-BE49-F238E27FC236}">
                <a16:creationId xmlns:a16="http://schemas.microsoft.com/office/drawing/2014/main" id="{64124C66-4136-4FC7-A6B5-B7D77C6ED1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7541" y="2164988"/>
            <a:ext cx="10078772" cy="414425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stikkordsform, ikke i setninger.</a:t>
            </a:r>
            <a:br>
              <a:rPr lang="nb-NO" dirty="0"/>
            </a:br>
            <a:r>
              <a:rPr lang="nb-NO" dirty="0"/>
              <a:t>Publikum bør slippe å lese alt som blir sagt.</a:t>
            </a:r>
          </a:p>
        </p:txBody>
      </p:sp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id="{AD94DBB0-AC01-486F-9645-C50E40CF46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Overskriften (pkt. 36) bør være kort og tydelig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0C0D72C6-BA62-4A34-B2AA-75A1C6B862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sp>
        <p:nvSpPr>
          <p:cNvPr id="5" name="TekstSylinder 4">
            <a:extLst>
              <a:ext uri="{FF2B5EF4-FFF2-40B4-BE49-F238E27FC236}">
                <a16:creationId xmlns:a16="http://schemas.microsoft.com/office/drawing/2014/main" id="{B5F1BF27-15C2-4D6F-AFB2-F5712C899BF7}"/>
              </a:ext>
            </a:extLst>
          </p:cNvPr>
          <p:cNvSpPr txBox="1"/>
          <p:nvPr userDrawn="1"/>
        </p:nvSpPr>
        <p:spPr>
          <a:xfrm>
            <a:off x="10462846" y="6483913"/>
            <a:ext cx="168446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lang="nb-NO" altLang="nb-NO" sz="800" dirty="0">
                <a:solidFill>
                  <a:srgbClr val="00244E">
                    <a:alpha val="30000"/>
                  </a:srgbClr>
                </a:solidFill>
                <a:latin typeface="+mn-lt"/>
                <a:cs typeface="Arial" panose="020B0604020202020204" pitchFamily="34" charset="0"/>
              </a:rPr>
              <a:t>© Statsforvalteren i Trøndelag</a:t>
            </a:r>
          </a:p>
        </p:txBody>
      </p:sp>
    </p:spTree>
    <p:extLst>
      <p:ext uri="{BB962C8B-B14F-4D97-AF65-F5344CB8AC3E}">
        <p14:creationId xmlns:p14="http://schemas.microsoft.com/office/powerpoint/2010/main" val="10252437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+ faktabo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ktangel 24">
            <a:extLst>
              <a:ext uri="{FF2B5EF4-FFF2-40B4-BE49-F238E27FC236}">
                <a16:creationId xmlns:a16="http://schemas.microsoft.com/office/drawing/2014/main" id="{61072EAD-B1BE-40B7-88CE-9948D7487840}"/>
              </a:ext>
            </a:extLst>
          </p:cNvPr>
          <p:cNvSpPr/>
          <p:nvPr userDrawn="1"/>
        </p:nvSpPr>
        <p:spPr>
          <a:xfrm>
            <a:off x="7492621" y="2164467"/>
            <a:ext cx="3643689" cy="4144258"/>
          </a:xfrm>
          <a:prstGeom prst="rect">
            <a:avLst/>
          </a:prstGeom>
          <a:solidFill>
            <a:srgbClr val="00244E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Plassholder for tekst 8">
            <a:extLst>
              <a:ext uri="{FF2B5EF4-FFF2-40B4-BE49-F238E27FC236}">
                <a16:creationId xmlns:a16="http://schemas.microsoft.com/office/drawing/2014/main" id="{E142A945-ADFA-478D-B158-7C6367B4CC4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788275" y="2468281"/>
            <a:ext cx="3044826" cy="3516593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I </a:t>
            </a:r>
            <a:r>
              <a:rPr lang="nb-NO" dirty="0" err="1"/>
              <a:t>faktaboksen</a:t>
            </a:r>
            <a:r>
              <a:rPr lang="nb-NO" dirty="0"/>
              <a:t> kan du skrive viktig informasjon som hører til tema du snakker om. </a:t>
            </a:r>
            <a:br>
              <a:rPr lang="nb-NO" dirty="0"/>
            </a:br>
            <a:r>
              <a:rPr lang="nb-NO" dirty="0"/>
              <a:t>For eksempel en lovparagraf, statistikk eller en huskeliste med nyttige tips.</a:t>
            </a:r>
            <a:br>
              <a:rPr lang="nb-NO" dirty="0"/>
            </a:br>
            <a:r>
              <a:rPr lang="nb-NO" dirty="0"/>
              <a:t>Bruk stor bokstav og punktum i dersom det er hele setninger i hvert punkt.</a:t>
            </a:r>
            <a:br>
              <a:rPr lang="nb-NO" dirty="0"/>
            </a:br>
            <a:r>
              <a:rPr lang="nb-NO" dirty="0"/>
              <a:t>Skriv gjerne inn kilde for fakta, som for eksempel SSB.no.</a:t>
            </a:r>
          </a:p>
        </p:txBody>
      </p:sp>
      <p:sp>
        <p:nvSpPr>
          <p:cNvPr id="15" name="Plassholder for tittel 1">
            <a:extLst>
              <a:ext uri="{FF2B5EF4-FFF2-40B4-BE49-F238E27FC236}">
                <a16:creationId xmlns:a16="http://schemas.microsoft.com/office/drawing/2014/main" id="{86BEE725-2BED-4954-90BD-F58FC2EC92B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2" y="873126"/>
            <a:ext cx="10080626" cy="1077208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nb-NO" dirty="0"/>
              <a:t>Overskrift (pkt. 36) bør være kort og tydelig</a:t>
            </a:r>
          </a:p>
        </p:txBody>
      </p:sp>
      <p:sp>
        <p:nvSpPr>
          <p:cNvPr id="11" name="Plassholder for tekst 37">
            <a:extLst>
              <a:ext uri="{FF2B5EF4-FFF2-40B4-BE49-F238E27FC236}">
                <a16:creationId xmlns:a16="http://schemas.microsoft.com/office/drawing/2014/main" id="{709C256E-3453-444E-9DA4-926896843E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55688" y="2164467"/>
            <a:ext cx="6150591" cy="414425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stikkordsform, ikke i setninger. </a:t>
            </a:r>
            <a:br>
              <a:rPr lang="nb-NO" dirty="0"/>
            </a:br>
            <a:r>
              <a:rPr lang="nb-NO" dirty="0"/>
              <a:t>Publikum bør slippe å lese alt som blir sagt.</a:t>
            </a:r>
          </a:p>
          <a:p>
            <a:pPr lvl="0"/>
            <a:endParaRPr lang="nb-NO" dirty="0"/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A92FA234-1C3D-4926-B19D-B4FC10AC74E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sp>
        <p:nvSpPr>
          <p:cNvPr id="7" name="TekstSylinder 6">
            <a:extLst>
              <a:ext uri="{FF2B5EF4-FFF2-40B4-BE49-F238E27FC236}">
                <a16:creationId xmlns:a16="http://schemas.microsoft.com/office/drawing/2014/main" id="{DF4F73DF-CC04-4A22-AB7E-C9B8F017908F}"/>
              </a:ext>
            </a:extLst>
          </p:cNvPr>
          <p:cNvSpPr txBox="1"/>
          <p:nvPr userDrawn="1"/>
        </p:nvSpPr>
        <p:spPr>
          <a:xfrm>
            <a:off x="10462846" y="6483913"/>
            <a:ext cx="168446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lang="nb-NO" altLang="nb-NO" sz="800" dirty="0">
                <a:solidFill>
                  <a:srgbClr val="00244E">
                    <a:alpha val="30000"/>
                  </a:srgbClr>
                </a:solidFill>
                <a:latin typeface="+mn-lt"/>
                <a:cs typeface="Arial" panose="020B0604020202020204" pitchFamily="34" charset="0"/>
              </a:rPr>
              <a:t>© Statsforvalteren i Trøndelag</a:t>
            </a:r>
          </a:p>
        </p:txBody>
      </p:sp>
    </p:spTree>
    <p:extLst>
      <p:ext uri="{BB962C8B-B14F-4D97-AF65-F5344CB8AC3E}">
        <p14:creationId xmlns:p14="http://schemas.microsoft.com/office/powerpoint/2010/main" val="40666164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vside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ssholder for tekst 37">
            <a:extLst>
              <a:ext uri="{FF2B5EF4-FFF2-40B4-BE49-F238E27FC236}">
                <a16:creationId xmlns:a16="http://schemas.microsoft.com/office/drawing/2014/main" id="{28A9B5C1-F52C-441A-8485-F27ECF0FDD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0" y="2695388"/>
            <a:ext cx="5040306" cy="361333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stikkordsform. </a:t>
            </a:r>
            <a:br>
              <a:rPr lang="nb-NO" dirty="0"/>
            </a:br>
            <a:r>
              <a:rPr lang="nb-NO" dirty="0"/>
              <a:t>Publikum bør slippe å lese alt som blir sagt.</a:t>
            </a:r>
            <a:br>
              <a:rPr lang="nb-NO" dirty="0"/>
            </a:br>
            <a:r>
              <a:rPr lang="nb-NO" dirty="0"/>
              <a:t>Mye tekst vil gjøre at publikum bruker mer tid på å lese, og mindre til på å lytte.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E7F180ED-A548-427E-925E-6EEE263121E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"/>
            <a:ext cx="5552141" cy="680012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>
              <a:buNone/>
              <a:defRPr/>
            </a:lvl1pPr>
          </a:lstStyle>
          <a:p>
            <a:r>
              <a:rPr lang="nb-NO"/>
              <a:t>Klikk på ikonet for å sette inn bilde som passer til det du skal snakke om. </a:t>
            </a:r>
            <a:br>
              <a:rPr lang="nb-NO"/>
            </a:br>
            <a:br>
              <a:rPr lang="nb-NO"/>
            </a:br>
            <a:br>
              <a:rPr lang="nb-NO"/>
            </a:br>
            <a:r>
              <a:rPr lang="nb-NO"/>
              <a:t>Har du ikke bilde som passer til tema, kan du bruke en </a:t>
            </a:r>
            <a:r>
              <a:rPr lang="nb-NO" err="1"/>
              <a:t>malside</a:t>
            </a:r>
            <a:r>
              <a:rPr lang="nb-NO"/>
              <a:t> uten bilde. </a:t>
            </a:r>
          </a:p>
          <a:p>
            <a:endParaRPr lang="nb-NO"/>
          </a:p>
        </p:txBody>
      </p:sp>
      <p:sp>
        <p:nvSpPr>
          <p:cNvPr id="28" name="Plassholder for tittel 1">
            <a:extLst>
              <a:ext uri="{FF2B5EF4-FFF2-40B4-BE49-F238E27FC236}">
                <a16:creationId xmlns:a16="http://schemas.microsoft.com/office/drawing/2014/main" id="{DF760073-D89F-4E2D-BB60-670348A69E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1426144"/>
            <a:ext cx="5040306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b-NO" dirty="0"/>
              <a:t>Overskrift (pkt. 36) bør være kort og tydelig</a:t>
            </a:r>
          </a:p>
        </p:txBody>
      </p:sp>
      <p:sp>
        <p:nvSpPr>
          <p:cNvPr id="19" name="TekstSylinder 18">
            <a:extLst>
              <a:ext uri="{FF2B5EF4-FFF2-40B4-BE49-F238E27FC236}">
                <a16:creationId xmlns:a16="http://schemas.microsoft.com/office/drawing/2014/main" id="{7602988D-E292-4CF2-9D58-3DFB70E57FD5}"/>
              </a:ext>
            </a:extLst>
          </p:cNvPr>
          <p:cNvSpPr txBox="1"/>
          <p:nvPr userDrawn="1"/>
        </p:nvSpPr>
        <p:spPr>
          <a:xfrm>
            <a:off x="5899150" y="6587312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21" name="Plassholder for tekst 3">
            <a:extLst>
              <a:ext uri="{FF2B5EF4-FFF2-40B4-BE49-F238E27FC236}">
                <a16:creationId xmlns:a16="http://schemas.microsoft.com/office/drawing/2014/main" id="{2FA60F08-6BD9-4C46-909F-CA25100A039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139148" y="6590875"/>
            <a:ext cx="3868452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BD42D404-3A7D-4C6D-8B57-8F5A1BA61A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sp>
        <p:nvSpPr>
          <p:cNvPr id="8" name="TekstSylinder 7">
            <a:extLst>
              <a:ext uri="{FF2B5EF4-FFF2-40B4-BE49-F238E27FC236}">
                <a16:creationId xmlns:a16="http://schemas.microsoft.com/office/drawing/2014/main" id="{34590AC9-B22C-44DD-ACE2-8D247A375180}"/>
              </a:ext>
            </a:extLst>
          </p:cNvPr>
          <p:cNvSpPr txBox="1"/>
          <p:nvPr userDrawn="1"/>
        </p:nvSpPr>
        <p:spPr>
          <a:xfrm>
            <a:off x="10462846" y="6483913"/>
            <a:ext cx="168446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lang="nb-NO" altLang="nb-NO" sz="800" dirty="0">
                <a:solidFill>
                  <a:srgbClr val="00244E">
                    <a:alpha val="30000"/>
                  </a:srgbClr>
                </a:solidFill>
                <a:latin typeface="+mn-lt"/>
                <a:cs typeface="Arial" panose="020B0604020202020204" pitchFamily="34" charset="0"/>
              </a:rPr>
              <a:t>© Statsforvalteren i Trøndelag</a:t>
            </a:r>
          </a:p>
        </p:txBody>
      </p:sp>
    </p:spTree>
    <p:extLst>
      <p:ext uri="{BB962C8B-B14F-4D97-AF65-F5344CB8AC3E}">
        <p14:creationId xmlns:p14="http://schemas.microsoft.com/office/powerpoint/2010/main" val="19205581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- innhold - 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127220EE-6706-4B19-8467-546429809DF9}"/>
              </a:ext>
            </a:extLst>
          </p:cNvPr>
          <p:cNvSpPr/>
          <p:nvPr userDrawn="1"/>
        </p:nvSpPr>
        <p:spPr>
          <a:xfrm>
            <a:off x="1055688" y="2164466"/>
            <a:ext cx="10225087" cy="414425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Plassholder for tekst 37">
            <a:extLst>
              <a:ext uri="{FF2B5EF4-FFF2-40B4-BE49-F238E27FC236}">
                <a16:creationId xmlns:a16="http://schemas.microsoft.com/office/drawing/2014/main" id="{28A9B5C1-F52C-441A-8485-F27ECF0FDD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19813" y="2486213"/>
            <a:ext cx="6400800" cy="3585882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 dirty="0"/>
              <a:t>Skriv i stikkordsform. </a:t>
            </a:r>
            <a:br>
              <a:rPr lang="nb-NO" dirty="0"/>
            </a:br>
            <a:r>
              <a:rPr lang="nb-NO" dirty="0"/>
              <a:t>Publikum bør slippe å lese alt som blir sagt. </a:t>
            </a:r>
            <a:br>
              <a:rPr lang="nb-NO" dirty="0"/>
            </a:br>
            <a:r>
              <a:rPr lang="nb-NO" dirty="0"/>
              <a:t>Mye tekst vil gjøre at publikum leser, og ikke hører etter.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E7F180ED-A548-427E-925E-6EEE263121E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55687" y="2164466"/>
            <a:ext cx="3348037" cy="414425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på ikonet for å sette inn bilde som passer til tema. </a:t>
            </a:r>
            <a:br>
              <a:rPr lang="nb-NO"/>
            </a:br>
            <a:br>
              <a:rPr lang="nb-NO"/>
            </a:br>
            <a:r>
              <a:rPr lang="nb-NO"/>
              <a:t>Har du ikke relevant bilde, kan du bruke en </a:t>
            </a:r>
            <a:r>
              <a:rPr lang="nb-NO" err="1"/>
              <a:t>malside</a:t>
            </a:r>
            <a:r>
              <a:rPr lang="nb-NO"/>
              <a:t> uten bilde.</a:t>
            </a:r>
          </a:p>
        </p:txBody>
      </p:sp>
      <p:sp>
        <p:nvSpPr>
          <p:cNvPr id="28" name="Plassholder for tittel 1">
            <a:extLst>
              <a:ext uri="{FF2B5EF4-FFF2-40B4-BE49-F238E27FC236}">
                <a16:creationId xmlns:a16="http://schemas.microsoft.com/office/drawing/2014/main" id="{DF760073-D89F-4E2D-BB60-670348A69E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8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b-NO" dirty="0"/>
              <a:t>Overskrift (pkt. 36) bør være kort og tydelig</a:t>
            </a:r>
          </a:p>
        </p:txBody>
      </p:sp>
      <p:sp>
        <p:nvSpPr>
          <p:cNvPr id="32" name="TekstSylinder 31">
            <a:extLst>
              <a:ext uri="{FF2B5EF4-FFF2-40B4-BE49-F238E27FC236}">
                <a16:creationId xmlns:a16="http://schemas.microsoft.com/office/drawing/2014/main" id="{76A8F77B-E6E8-4B54-AF9C-4B35207FDC65}"/>
              </a:ext>
            </a:extLst>
          </p:cNvPr>
          <p:cNvSpPr txBox="1"/>
          <p:nvPr userDrawn="1"/>
        </p:nvSpPr>
        <p:spPr>
          <a:xfrm>
            <a:off x="1055687" y="6398168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33" name="Plassholder for tekst 3">
            <a:extLst>
              <a:ext uri="{FF2B5EF4-FFF2-40B4-BE49-F238E27FC236}">
                <a16:creationId xmlns:a16="http://schemas.microsoft.com/office/drawing/2014/main" id="{5B4DAC38-A400-459F-BAF5-D2AC04BCCDC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95685" y="6401731"/>
            <a:ext cx="3868452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  <p:pic>
        <p:nvPicPr>
          <p:cNvPr id="16" name="Bilde 15">
            <a:extLst>
              <a:ext uri="{FF2B5EF4-FFF2-40B4-BE49-F238E27FC236}">
                <a16:creationId xmlns:a16="http://schemas.microsoft.com/office/drawing/2014/main" id="{29F86442-67F8-4A18-AC07-0C59FEB11E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427" t="9539" r="78245" b="18819"/>
          <a:stretch/>
        </p:blipFill>
        <p:spPr>
          <a:xfrm>
            <a:off x="8663812" y="2164466"/>
            <a:ext cx="2616963" cy="4144259"/>
          </a:xfrm>
          <a:prstGeom prst="rect">
            <a:avLst/>
          </a:prstGeom>
        </p:spPr>
      </p:pic>
      <p:pic>
        <p:nvPicPr>
          <p:cNvPr id="13" name="Bilde 12">
            <a:extLst>
              <a:ext uri="{FF2B5EF4-FFF2-40B4-BE49-F238E27FC236}">
                <a16:creationId xmlns:a16="http://schemas.microsoft.com/office/drawing/2014/main" id="{D8434520-EF28-4BC6-8818-60978268EC1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sp>
        <p:nvSpPr>
          <p:cNvPr id="10" name="TekstSylinder 9">
            <a:extLst>
              <a:ext uri="{FF2B5EF4-FFF2-40B4-BE49-F238E27FC236}">
                <a16:creationId xmlns:a16="http://schemas.microsoft.com/office/drawing/2014/main" id="{07BD4209-4452-43EC-BD66-5770D59EE0C7}"/>
              </a:ext>
            </a:extLst>
          </p:cNvPr>
          <p:cNvSpPr txBox="1"/>
          <p:nvPr userDrawn="1"/>
        </p:nvSpPr>
        <p:spPr>
          <a:xfrm>
            <a:off x="10462846" y="6483913"/>
            <a:ext cx="168446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lang="nb-NO" altLang="nb-NO" sz="800" dirty="0">
                <a:solidFill>
                  <a:srgbClr val="00244E">
                    <a:alpha val="30000"/>
                  </a:srgbClr>
                </a:solidFill>
                <a:latin typeface="+mn-lt"/>
                <a:cs typeface="Arial" panose="020B0604020202020204" pitchFamily="34" charset="0"/>
              </a:rPr>
              <a:t>© Statsforvalteren i Trøndelag</a:t>
            </a:r>
          </a:p>
        </p:txBody>
      </p:sp>
    </p:spTree>
    <p:extLst>
      <p:ext uri="{BB962C8B-B14F-4D97-AF65-F5344CB8AC3E}">
        <p14:creationId xmlns:p14="http://schemas.microsoft.com/office/powerpoint/2010/main" val="38382391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t/Mellomtit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127220EE-6706-4B19-8467-546429809DF9}"/>
              </a:ext>
            </a:extLst>
          </p:cNvPr>
          <p:cNvSpPr/>
          <p:nvPr userDrawn="1"/>
        </p:nvSpPr>
        <p:spPr>
          <a:xfrm>
            <a:off x="1055687" y="1244436"/>
            <a:ext cx="10080626" cy="4680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E33C9673-3931-4FE0-A4BD-4B8121B83A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94" t="17808" b="1715"/>
          <a:stretch/>
        </p:blipFill>
        <p:spPr>
          <a:xfrm>
            <a:off x="1065520" y="1256505"/>
            <a:ext cx="6370602" cy="4655325"/>
          </a:xfrm>
          <a:prstGeom prst="rect">
            <a:avLst/>
          </a:prstGeom>
        </p:spPr>
      </p:pic>
      <p:sp>
        <p:nvSpPr>
          <p:cNvPr id="17" name="Plassholder for tekst 37">
            <a:extLst>
              <a:ext uri="{FF2B5EF4-FFF2-40B4-BE49-F238E27FC236}">
                <a16:creationId xmlns:a16="http://schemas.microsoft.com/office/drawing/2014/main" id="{28A9B5C1-F52C-441A-8485-F27ECF0FDD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518834" y="1859796"/>
            <a:ext cx="8880528" cy="3448373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lang="da-DK" sz="3200" dirty="0" smtClean="0">
                <a:latin typeface="+mn-lt"/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 dirty="0"/>
              <a:t>Uthevet tekst (pkt. 32) til for eksempel sitat, viktig poeng du vil vektlegge, </a:t>
            </a:r>
            <a:r>
              <a:rPr lang="nb-NO" dirty="0" err="1"/>
              <a:t>kapitteldeler</a:t>
            </a:r>
            <a:r>
              <a:rPr lang="nb-NO" dirty="0"/>
              <a:t> eller oppgavetekst.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A6F6885A-585D-4728-96A3-6A74DFDE378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sp>
        <p:nvSpPr>
          <p:cNvPr id="6" name="TekstSylinder 5">
            <a:extLst>
              <a:ext uri="{FF2B5EF4-FFF2-40B4-BE49-F238E27FC236}">
                <a16:creationId xmlns:a16="http://schemas.microsoft.com/office/drawing/2014/main" id="{FE6F2D04-FDB7-4BC3-8972-DCBC3AED4073}"/>
              </a:ext>
            </a:extLst>
          </p:cNvPr>
          <p:cNvSpPr txBox="1"/>
          <p:nvPr userDrawn="1"/>
        </p:nvSpPr>
        <p:spPr>
          <a:xfrm>
            <a:off x="10462846" y="6483913"/>
            <a:ext cx="168446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lang="nb-NO" altLang="nb-NO" sz="800" dirty="0">
                <a:solidFill>
                  <a:srgbClr val="00244E">
                    <a:alpha val="30000"/>
                  </a:srgbClr>
                </a:solidFill>
                <a:latin typeface="+mn-lt"/>
                <a:cs typeface="Arial" panose="020B0604020202020204" pitchFamily="34" charset="0"/>
              </a:rPr>
              <a:t>© Statsforvalteren i Trøndelag</a:t>
            </a:r>
          </a:p>
        </p:txBody>
      </p:sp>
    </p:spTree>
    <p:extLst>
      <p:ext uri="{BB962C8B-B14F-4D97-AF65-F5344CB8AC3E}">
        <p14:creationId xmlns:p14="http://schemas.microsoft.com/office/powerpoint/2010/main" val="18450456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t + 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127220EE-6706-4B19-8467-546429809DF9}"/>
              </a:ext>
            </a:extLst>
          </p:cNvPr>
          <p:cNvSpPr/>
          <p:nvPr userDrawn="1"/>
        </p:nvSpPr>
        <p:spPr>
          <a:xfrm>
            <a:off x="1055687" y="1244436"/>
            <a:ext cx="10080626" cy="4680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2" name="TekstSylinder 31">
            <a:extLst>
              <a:ext uri="{FF2B5EF4-FFF2-40B4-BE49-F238E27FC236}">
                <a16:creationId xmlns:a16="http://schemas.microsoft.com/office/drawing/2014/main" id="{76A8F77B-E6E8-4B54-AF9C-4B35207FDC65}"/>
              </a:ext>
            </a:extLst>
          </p:cNvPr>
          <p:cNvSpPr txBox="1"/>
          <p:nvPr userDrawn="1"/>
        </p:nvSpPr>
        <p:spPr>
          <a:xfrm>
            <a:off x="7178112" y="6042242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33" name="Plassholder for tekst 3">
            <a:extLst>
              <a:ext uri="{FF2B5EF4-FFF2-40B4-BE49-F238E27FC236}">
                <a16:creationId xmlns:a16="http://schemas.microsoft.com/office/drawing/2014/main" id="{5B4DAC38-A400-459F-BAF5-D2AC04BCCDC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418110" y="6045805"/>
            <a:ext cx="3718203" cy="150325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1AF51B00-46F1-43BA-97E0-DC752D5D07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06" t="-26237" r="-1446" b="51249"/>
          <a:stretch/>
        </p:blipFill>
        <p:spPr>
          <a:xfrm>
            <a:off x="1055688" y="1586611"/>
            <a:ext cx="6935787" cy="4337825"/>
          </a:xfrm>
          <a:prstGeom prst="rect">
            <a:avLst/>
          </a:prstGeom>
        </p:spPr>
      </p:pic>
      <p:sp>
        <p:nvSpPr>
          <p:cNvPr id="13" name="Plassholder for tekst 37">
            <a:extLst>
              <a:ext uri="{FF2B5EF4-FFF2-40B4-BE49-F238E27FC236}">
                <a16:creationId xmlns:a16="http://schemas.microsoft.com/office/drawing/2014/main" id="{F8806A24-CB5B-4200-91AE-ACD183E19F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419120" y="1693386"/>
            <a:ext cx="5158129" cy="371532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2800">
                <a:solidFill>
                  <a:schemeClr val="tx1"/>
                </a:solidFill>
                <a:latin typeface="+mn-lt"/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 dirty="0"/>
              <a:t>Uthevet tekst (pkt. 28) til for eksempel sitat eller viktig poeng du vil vektlegge.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E7F180ED-A548-427E-925E-6EEE263121E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176313" y="1244436"/>
            <a:ext cx="3960000" cy="4680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på ikonet for å sette inn bilde som passer til tema. </a:t>
            </a:r>
            <a:br>
              <a:rPr lang="nb-NO"/>
            </a:br>
            <a:br>
              <a:rPr lang="nb-NO"/>
            </a:br>
            <a:r>
              <a:rPr lang="nb-NO"/>
              <a:t>Har du ikke relevant bilde, kan du bruke en </a:t>
            </a:r>
            <a:r>
              <a:rPr lang="nb-NO" err="1"/>
              <a:t>malside</a:t>
            </a:r>
            <a:r>
              <a:rPr lang="nb-NO"/>
              <a:t> uten bilde.</a:t>
            </a:r>
          </a:p>
        </p:txBody>
      </p:sp>
      <p:pic>
        <p:nvPicPr>
          <p:cNvPr id="14" name="Bilde 13">
            <a:extLst>
              <a:ext uri="{FF2B5EF4-FFF2-40B4-BE49-F238E27FC236}">
                <a16:creationId xmlns:a16="http://schemas.microsoft.com/office/drawing/2014/main" id="{9EED7040-0B63-4900-BC21-A44A2553541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sp>
        <p:nvSpPr>
          <p:cNvPr id="9" name="TekstSylinder 8">
            <a:extLst>
              <a:ext uri="{FF2B5EF4-FFF2-40B4-BE49-F238E27FC236}">
                <a16:creationId xmlns:a16="http://schemas.microsoft.com/office/drawing/2014/main" id="{D1EE2639-001A-426C-B8D3-CC9B4FE3E4A1}"/>
              </a:ext>
            </a:extLst>
          </p:cNvPr>
          <p:cNvSpPr txBox="1"/>
          <p:nvPr userDrawn="1"/>
        </p:nvSpPr>
        <p:spPr>
          <a:xfrm>
            <a:off x="10462846" y="6483913"/>
            <a:ext cx="168446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lang="nb-NO" altLang="nb-NO" sz="800" dirty="0">
                <a:solidFill>
                  <a:srgbClr val="00244E">
                    <a:alpha val="30000"/>
                  </a:srgbClr>
                </a:solidFill>
                <a:latin typeface="+mn-lt"/>
                <a:cs typeface="Arial" panose="020B0604020202020204" pitchFamily="34" charset="0"/>
              </a:rPr>
              <a:t>© Statsforvalteren i Trøndelag</a:t>
            </a:r>
          </a:p>
        </p:txBody>
      </p:sp>
    </p:spTree>
    <p:extLst>
      <p:ext uri="{BB962C8B-B14F-4D97-AF65-F5344CB8AC3E}">
        <p14:creationId xmlns:p14="http://schemas.microsoft.com/office/powerpoint/2010/main" val="19615328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kning x 2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DA7F82D5-170E-47A6-9910-FE84E32FE544}"/>
              </a:ext>
            </a:extLst>
          </p:cNvPr>
          <p:cNvSpPr/>
          <p:nvPr userDrawn="1"/>
        </p:nvSpPr>
        <p:spPr>
          <a:xfrm>
            <a:off x="1055687" y="5029201"/>
            <a:ext cx="4845928" cy="1066311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D636CE05-AD56-498E-A359-08ACE0E6B54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80358" y="5219700"/>
            <a:ext cx="4409242" cy="70484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Klikk her for å redigere tekst. Her kan du skrive noe som tilføyer informasjon til bildet. Denne siden kan brukes til å sammenlikne noe.</a:t>
            </a:r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61072EAD-B1BE-40B7-88CE-9948D7487840}"/>
              </a:ext>
            </a:extLst>
          </p:cNvPr>
          <p:cNvSpPr/>
          <p:nvPr userDrawn="1"/>
        </p:nvSpPr>
        <p:spPr>
          <a:xfrm>
            <a:off x="6290383" y="5029201"/>
            <a:ext cx="4845929" cy="1058263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6" name="Plassholder for tekst 4">
            <a:extLst>
              <a:ext uri="{FF2B5EF4-FFF2-40B4-BE49-F238E27FC236}">
                <a16:creationId xmlns:a16="http://schemas.microsoft.com/office/drawing/2014/main" id="{A203DE09-43A6-4A48-AC04-09D613D14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58492" y="873125"/>
            <a:ext cx="10077821" cy="1077208"/>
          </a:xfrm>
          <a:prstGeom prst="rect">
            <a:avLst/>
          </a:prstGeom>
        </p:spPr>
        <p:txBody>
          <a:bodyPr numCol="1" anchor="b">
            <a:normAutofit/>
          </a:bodyPr>
          <a:lstStyle>
            <a:lvl1pPr marL="0" indent="0">
              <a:buNone/>
              <a:defRPr sz="3600">
                <a:latin typeface="+mn-lt"/>
              </a:defRPr>
            </a:lvl1pPr>
          </a:lstStyle>
          <a:p>
            <a:pPr lvl="0"/>
            <a:r>
              <a:rPr lang="nb-NO" dirty="0"/>
              <a:t>Overskrift (pkt. 36) for to bilder med tekst</a:t>
            </a:r>
          </a:p>
        </p:txBody>
      </p:sp>
      <p:sp>
        <p:nvSpPr>
          <p:cNvPr id="14" name="Plassholder for bilde 21">
            <a:extLst>
              <a:ext uri="{FF2B5EF4-FFF2-40B4-BE49-F238E27FC236}">
                <a16:creationId xmlns:a16="http://schemas.microsoft.com/office/drawing/2014/main" id="{E6852382-D128-4FD8-991D-769F1638745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55688" y="2112866"/>
            <a:ext cx="4845927" cy="272583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for på ikonet for å sette inn bilde 1</a:t>
            </a:r>
          </a:p>
        </p:txBody>
      </p:sp>
      <p:sp>
        <p:nvSpPr>
          <p:cNvPr id="34" name="Plassholder for bilde 21">
            <a:extLst>
              <a:ext uri="{FF2B5EF4-FFF2-40B4-BE49-F238E27FC236}">
                <a16:creationId xmlns:a16="http://schemas.microsoft.com/office/drawing/2014/main" id="{6F608E0E-4EAB-457C-A166-7D2B95128771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284034" y="2112866"/>
            <a:ext cx="4845928" cy="272583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på ikonet for å sette inn bilde 2</a:t>
            </a:r>
          </a:p>
        </p:txBody>
      </p:sp>
      <p:sp>
        <p:nvSpPr>
          <p:cNvPr id="35" name="Plassholder for tekst 8">
            <a:extLst>
              <a:ext uri="{FF2B5EF4-FFF2-40B4-BE49-F238E27FC236}">
                <a16:creationId xmlns:a16="http://schemas.microsoft.com/office/drawing/2014/main" id="{39DF0B6E-B830-4C7D-A84C-DCEE2F4AB72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02377" y="5213350"/>
            <a:ext cx="4409242" cy="70484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Klikk her for å redigere tekst. Her kan du skrive noe som tilføyer informasjon til bildet. Denne siden kan brukes til å sammenlikne noe.</a:t>
            </a:r>
          </a:p>
        </p:txBody>
      </p:sp>
      <p:sp>
        <p:nvSpPr>
          <p:cNvPr id="36" name="TekstSylinder 35">
            <a:extLst>
              <a:ext uri="{FF2B5EF4-FFF2-40B4-BE49-F238E27FC236}">
                <a16:creationId xmlns:a16="http://schemas.microsoft.com/office/drawing/2014/main" id="{7316ECC6-698F-4C07-84A4-867F79EF57B8}"/>
              </a:ext>
            </a:extLst>
          </p:cNvPr>
          <p:cNvSpPr txBox="1"/>
          <p:nvPr userDrawn="1"/>
        </p:nvSpPr>
        <p:spPr>
          <a:xfrm>
            <a:off x="1055688" y="6588581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37" name="Plassholder for tekst 3">
            <a:extLst>
              <a:ext uri="{FF2B5EF4-FFF2-40B4-BE49-F238E27FC236}">
                <a16:creationId xmlns:a16="http://schemas.microsoft.com/office/drawing/2014/main" id="{5D73572D-EBD9-4707-BB21-25F1FDB05D1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95686" y="6592144"/>
            <a:ext cx="6165564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  <p:pic>
        <p:nvPicPr>
          <p:cNvPr id="15" name="Bilde 14">
            <a:extLst>
              <a:ext uri="{FF2B5EF4-FFF2-40B4-BE49-F238E27FC236}">
                <a16:creationId xmlns:a16="http://schemas.microsoft.com/office/drawing/2014/main" id="{31A793CB-45EB-40DA-98ED-FFE0BC3AEE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sp>
        <p:nvSpPr>
          <p:cNvPr id="12" name="TekstSylinder 11">
            <a:extLst>
              <a:ext uri="{FF2B5EF4-FFF2-40B4-BE49-F238E27FC236}">
                <a16:creationId xmlns:a16="http://schemas.microsoft.com/office/drawing/2014/main" id="{780C1994-D4E8-46DC-B7D3-58E43F148F59}"/>
              </a:ext>
            </a:extLst>
          </p:cNvPr>
          <p:cNvSpPr txBox="1"/>
          <p:nvPr userDrawn="1"/>
        </p:nvSpPr>
        <p:spPr>
          <a:xfrm>
            <a:off x="10462846" y="6483913"/>
            <a:ext cx="168446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lang="nb-NO" altLang="nb-NO" sz="800" dirty="0">
                <a:solidFill>
                  <a:srgbClr val="00244E">
                    <a:alpha val="30000"/>
                  </a:srgbClr>
                </a:solidFill>
                <a:latin typeface="+mn-lt"/>
                <a:cs typeface="Arial" panose="020B0604020202020204" pitchFamily="34" charset="0"/>
              </a:rPr>
              <a:t>© Statsforvalteren i Trøndelag</a:t>
            </a:r>
          </a:p>
        </p:txBody>
      </p:sp>
    </p:spTree>
    <p:extLst>
      <p:ext uri="{BB962C8B-B14F-4D97-AF65-F5344CB8AC3E}">
        <p14:creationId xmlns:p14="http://schemas.microsoft.com/office/powerpoint/2010/main" val="10766565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66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kning x 3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DA7F82D5-170E-47A6-9910-FE84E32FE544}"/>
              </a:ext>
            </a:extLst>
          </p:cNvPr>
          <p:cNvSpPr/>
          <p:nvPr userDrawn="1"/>
        </p:nvSpPr>
        <p:spPr>
          <a:xfrm>
            <a:off x="1055687" y="4265903"/>
            <a:ext cx="3168000" cy="1829609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D636CE05-AD56-498E-A359-08ACE0E6B54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80358" y="4439670"/>
            <a:ext cx="2686050" cy="14248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Bildene og faktaboksene på denne </a:t>
            </a:r>
            <a:r>
              <a:rPr lang="nb-NO" dirty="0" err="1"/>
              <a:t>malsiden</a:t>
            </a:r>
            <a:r>
              <a:rPr lang="nb-NO" dirty="0"/>
              <a:t> kan brukes for å sammenlikne noe.</a:t>
            </a:r>
            <a:br>
              <a:rPr lang="nb-NO" dirty="0"/>
            </a:br>
            <a:r>
              <a:rPr lang="nb-NO" dirty="0"/>
              <a:t>For eksempel hvis du har tre bilder som viser en utvikling.</a:t>
            </a:r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77289ADD-6E2E-464C-9359-38C11C947409}"/>
              </a:ext>
            </a:extLst>
          </p:cNvPr>
          <p:cNvSpPr/>
          <p:nvPr userDrawn="1"/>
        </p:nvSpPr>
        <p:spPr>
          <a:xfrm>
            <a:off x="4512000" y="4273951"/>
            <a:ext cx="3168000" cy="1821561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3" name="Plassholder for tekst 8">
            <a:extLst>
              <a:ext uri="{FF2B5EF4-FFF2-40B4-BE49-F238E27FC236}">
                <a16:creationId xmlns:a16="http://schemas.microsoft.com/office/drawing/2014/main" id="{57A9DC82-D582-434C-9880-CC53EFF8C09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752975" y="4447716"/>
            <a:ext cx="2686050" cy="14248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Bildene kan brukes til å illustrere tre viktige poeng.</a:t>
            </a:r>
            <a:br>
              <a:rPr lang="nb-NO" dirty="0"/>
            </a:br>
            <a:r>
              <a:rPr lang="nb-NO" dirty="0"/>
              <a:t>Kart, bilder og illustrasjoner kan settes inn og brukes for å sammenlikne noe innen alle fagfelt. </a:t>
            </a:r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61072EAD-B1BE-40B7-88CE-9948D7487840}"/>
              </a:ext>
            </a:extLst>
          </p:cNvPr>
          <p:cNvSpPr/>
          <p:nvPr userDrawn="1"/>
        </p:nvSpPr>
        <p:spPr>
          <a:xfrm>
            <a:off x="7968313" y="4265903"/>
            <a:ext cx="3168000" cy="1821561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Plassholder for tekst 8">
            <a:extLst>
              <a:ext uri="{FF2B5EF4-FFF2-40B4-BE49-F238E27FC236}">
                <a16:creationId xmlns:a16="http://schemas.microsoft.com/office/drawing/2014/main" id="{E142A945-ADFA-478D-B158-7C6367B4CC4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209288" y="4439668"/>
            <a:ext cx="2686050" cy="14248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Eksempler kan være naturtyper, arter, byer, brukergrupper, kommuner, områder, personer og så videre.</a:t>
            </a:r>
          </a:p>
        </p:txBody>
      </p:sp>
      <p:sp>
        <p:nvSpPr>
          <p:cNvPr id="16" name="Plassholder for tekst 4">
            <a:extLst>
              <a:ext uri="{FF2B5EF4-FFF2-40B4-BE49-F238E27FC236}">
                <a16:creationId xmlns:a16="http://schemas.microsoft.com/office/drawing/2014/main" id="{A203DE09-43A6-4A48-AC04-09D613D14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58492" y="873125"/>
            <a:ext cx="10077821" cy="1077208"/>
          </a:xfrm>
          <a:prstGeom prst="rect">
            <a:avLst/>
          </a:prstGeom>
        </p:spPr>
        <p:txBody>
          <a:bodyPr numCol="1" anchor="b">
            <a:noAutofit/>
          </a:bodyPr>
          <a:lstStyle>
            <a:lvl1pPr marL="0" indent="0">
              <a:buNone/>
              <a:defRPr sz="3600">
                <a:latin typeface="+mn-lt"/>
              </a:defRPr>
            </a:lvl1pPr>
          </a:lstStyle>
          <a:p>
            <a:pPr lvl="0"/>
            <a:r>
              <a:rPr lang="nb-NO" dirty="0"/>
              <a:t>Overskrift (pkt. 36) for tre bilder + </a:t>
            </a:r>
            <a:r>
              <a:rPr lang="nb-NO" dirty="0" err="1"/>
              <a:t>faktabokser</a:t>
            </a:r>
            <a:endParaRPr lang="nb-NO" dirty="0"/>
          </a:p>
        </p:txBody>
      </p:sp>
      <p:sp>
        <p:nvSpPr>
          <p:cNvPr id="14" name="Plassholder for bilde 21">
            <a:extLst>
              <a:ext uri="{FF2B5EF4-FFF2-40B4-BE49-F238E27FC236}">
                <a16:creationId xmlns:a16="http://schemas.microsoft.com/office/drawing/2014/main" id="{E6852382-D128-4FD8-991D-769F1638745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55688" y="2112868"/>
            <a:ext cx="3168000" cy="1980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på ikonet for å sette</a:t>
            </a:r>
            <a:br>
              <a:rPr lang="nb-NO"/>
            </a:br>
            <a:r>
              <a:rPr lang="nb-NO"/>
              <a:t>inn bilde 1</a:t>
            </a:r>
          </a:p>
        </p:txBody>
      </p:sp>
      <p:sp>
        <p:nvSpPr>
          <p:cNvPr id="18" name="Plassholder for bilde 21">
            <a:extLst>
              <a:ext uri="{FF2B5EF4-FFF2-40B4-BE49-F238E27FC236}">
                <a16:creationId xmlns:a16="http://schemas.microsoft.com/office/drawing/2014/main" id="{021DA3E9-E13E-4C25-BA5D-6652BA1F0080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512000" y="2112868"/>
            <a:ext cx="3168000" cy="1980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på ikonet for å sette</a:t>
            </a:r>
            <a:br>
              <a:rPr lang="nb-NO"/>
            </a:br>
            <a:r>
              <a:rPr lang="nb-NO"/>
              <a:t>inn bilde 2</a:t>
            </a:r>
          </a:p>
        </p:txBody>
      </p:sp>
      <p:sp>
        <p:nvSpPr>
          <p:cNvPr id="19" name="Plassholder for bilde 21">
            <a:extLst>
              <a:ext uri="{FF2B5EF4-FFF2-40B4-BE49-F238E27FC236}">
                <a16:creationId xmlns:a16="http://schemas.microsoft.com/office/drawing/2014/main" id="{C0F341BD-FA74-49C6-B4D5-F0BAC35B78CD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7949946" y="2112868"/>
            <a:ext cx="3168000" cy="1980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på ikonet for å sette</a:t>
            </a:r>
            <a:br>
              <a:rPr lang="nb-NO"/>
            </a:br>
            <a:r>
              <a:rPr lang="nb-NO"/>
              <a:t>inn bilde 3</a:t>
            </a:r>
          </a:p>
        </p:txBody>
      </p:sp>
      <p:sp>
        <p:nvSpPr>
          <p:cNvPr id="40" name="TekstSylinder 39">
            <a:extLst>
              <a:ext uri="{FF2B5EF4-FFF2-40B4-BE49-F238E27FC236}">
                <a16:creationId xmlns:a16="http://schemas.microsoft.com/office/drawing/2014/main" id="{ED5FD058-A83F-40A1-AB19-9459FCA3852E}"/>
              </a:ext>
            </a:extLst>
          </p:cNvPr>
          <p:cNvSpPr txBox="1"/>
          <p:nvPr userDrawn="1"/>
        </p:nvSpPr>
        <p:spPr>
          <a:xfrm>
            <a:off x="1055688" y="6588581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41" name="Plassholder for tekst 3">
            <a:extLst>
              <a:ext uri="{FF2B5EF4-FFF2-40B4-BE49-F238E27FC236}">
                <a16:creationId xmlns:a16="http://schemas.microsoft.com/office/drawing/2014/main" id="{37B15E49-CE91-415B-989E-461A9908C91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95686" y="6592144"/>
            <a:ext cx="6165564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  <p:pic>
        <p:nvPicPr>
          <p:cNvPr id="21" name="Bilde 20">
            <a:extLst>
              <a:ext uri="{FF2B5EF4-FFF2-40B4-BE49-F238E27FC236}">
                <a16:creationId xmlns:a16="http://schemas.microsoft.com/office/drawing/2014/main" id="{198B4524-8164-42F2-A2DD-F74BF0073D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sp>
        <p:nvSpPr>
          <p:cNvPr id="15" name="TekstSylinder 14">
            <a:extLst>
              <a:ext uri="{FF2B5EF4-FFF2-40B4-BE49-F238E27FC236}">
                <a16:creationId xmlns:a16="http://schemas.microsoft.com/office/drawing/2014/main" id="{2D1DA8BA-39EC-4A32-B0CE-0DAE0FE8CE51}"/>
              </a:ext>
            </a:extLst>
          </p:cNvPr>
          <p:cNvSpPr txBox="1"/>
          <p:nvPr userDrawn="1"/>
        </p:nvSpPr>
        <p:spPr>
          <a:xfrm>
            <a:off x="10462846" y="6483913"/>
            <a:ext cx="168446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lang="nb-NO" altLang="nb-NO" sz="800" dirty="0">
                <a:solidFill>
                  <a:srgbClr val="00244E">
                    <a:alpha val="30000"/>
                  </a:srgbClr>
                </a:solidFill>
                <a:latin typeface="+mn-lt"/>
                <a:cs typeface="Arial" panose="020B0604020202020204" pitchFamily="34" charset="0"/>
              </a:rPr>
              <a:t>© Statsforvalteren i Trøndelag</a:t>
            </a:r>
          </a:p>
        </p:txBody>
      </p:sp>
    </p:spTree>
    <p:extLst>
      <p:ext uri="{BB962C8B-B14F-4D97-AF65-F5344CB8AC3E}">
        <p14:creationId xmlns:p14="http://schemas.microsoft.com/office/powerpoint/2010/main" val="21874756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66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(mønster9) turk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20423A4E-76FC-4E24-A6E7-5F6F8037AB1B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8" name="Bilde 17">
            <a:extLst>
              <a:ext uri="{FF2B5EF4-FFF2-40B4-BE49-F238E27FC236}">
                <a16:creationId xmlns:a16="http://schemas.microsoft.com/office/drawing/2014/main" id="{783E95BF-0C76-4910-AB5A-AAAE3C045E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287"/>
          <a:stretch/>
        </p:blipFill>
        <p:spPr>
          <a:xfrm>
            <a:off x="8811521" y="2835798"/>
            <a:ext cx="3380479" cy="3326296"/>
          </a:xfrm>
          <a:prstGeom prst="rect">
            <a:avLst/>
          </a:prstGeom>
          <a:noFill/>
        </p:spPr>
      </p:pic>
      <p:sp>
        <p:nvSpPr>
          <p:cNvPr id="22" name="Plassholder for dato 3">
            <a:extLst>
              <a:ext uri="{FF2B5EF4-FFF2-40B4-BE49-F238E27FC236}">
                <a16:creationId xmlns:a16="http://schemas.microsoft.com/office/drawing/2014/main" id="{E61A0069-77CB-4CBE-BA7B-A3D685364F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A1129206-B3DA-48C8-B3DC-D7B533E81DB4}" type="datetime1">
              <a:rPr lang="nb-NO" smtClean="0"/>
              <a:t>29.06.2022</a:t>
            </a:fld>
            <a:endParaRPr lang="nb-NO"/>
          </a:p>
        </p:txBody>
      </p:sp>
      <p:sp>
        <p:nvSpPr>
          <p:cNvPr id="9" name="Plassholder for tekst 4">
            <a:extLst>
              <a:ext uri="{FF2B5EF4-FFF2-40B4-BE49-F238E27FC236}">
                <a16:creationId xmlns:a16="http://schemas.microsoft.com/office/drawing/2014/main" id="{F90A31C9-3E58-4011-9698-C055090CCAA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7593" y="958645"/>
            <a:ext cx="8258026" cy="2576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1000"/>
              </a:prstClr>
            </a:outerShdw>
          </a:effectLst>
        </p:spPr>
        <p:txBody>
          <a:bodyPr anchor="b"/>
          <a:lstStyle>
            <a:lvl1pPr marL="0" indent="0">
              <a:buNone/>
              <a:defRPr sz="5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uten bilde</a:t>
            </a:r>
          </a:p>
        </p:txBody>
      </p:sp>
      <p:sp>
        <p:nvSpPr>
          <p:cNvPr id="10" name="Plassholder for tekst 6">
            <a:extLst>
              <a:ext uri="{FF2B5EF4-FFF2-40B4-BE49-F238E27FC236}">
                <a16:creationId xmlns:a16="http://schemas.microsoft.com/office/drawing/2014/main" id="{95B3425A-F007-457E-823B-2A49C81FA90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52084"/>
            <a:ext cx="5136285" cy="103666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11" name="Bilde 10">
            <a:extLst>
              <a:ext uri="{FF2B5EF4-FFF2-40B4-BE49-F238E27FC236}">
                <a16:creationId xmlns:a16="http://schemas.microsoft.com/office/drawing/2014/main" id="{20DCFF89-A1B9-492B-88E1-30000BFDAD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80753" y="4988753"/>
            <a:ext cx="5397131" cy="1635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0558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KTABOKS x 3 felles tittel"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e 11">
            <a:extLst>
              <a:ext uri="{FF2B5EF4-FFF2-40B4-BE49-F238E27FC236}">
                <a16:creationId xmlns:a16="http://schemas.microsoft.com/office/drawing/2014/main" id="{292FB4A1-6110-4C3C-B391-BA8B33CB07F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54" t="13140" r="-19292" b="13775"/>
          <a:stretch/>
        </p:blipFill>
        <p:spPr>
          <a:xfrm>
            <a:off x="0" y="-7374"/>
            <a:ext cx="2411361" cy="679900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DA7F82D5-170E-47A6-9910-FE84E32FE544}"/>
              </a:ext>
            </a:extLst>
          </p:cNvPr>
          <p:cNvSpPr/>
          <p:nvPr userDrawn="1"/>
        </p:nvSpPr>
        <p:spPr>
          <a:xfrm>
            <a:off x="1055688" y="2211295"/>
            <a:ext cx="3201671" cy="4106808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D636CE05-AD56-498E-A359-08ACE0E6B54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357262" y="2500828"/>
            <a:ext cx="2605138" cy="35071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Faktaboksene kan brukes for å sammenlikne noe.</a:t>
            </a:r>
            <a:br>
              <a:rPr lang="nb-NO" dirty="0"/>
            </a:br>
            <a:r>
              <a:rPr lang="nb-NO" dirty="0"/>
              <a:t>For eksempel hvis du vil du sammenlikne tre paragrafer eller lovverk.</a:t>
            </a:r>
            <a:br>
              <a:rPr lang="nb-NO" dirty="0"/>
            </a:br>
            <a:r>
              <a:rPr lang="nb-NO" dirty="0"/>
              <a:t>Eller hvis du skal forklare gangen i en prosess eller et tilsyn som består av tre deler.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dirty="0"/>
          </a:p>
          <a:p>
            <a:pPr lvl="0"/>
            <a:endParaRPr lang="nb-NO" dirty="0"/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77289ADD-6E2E-464C-9359-38C11C947409}"/>
              </a:ext>
            </a:extLst>
          </p:cNvPr>
          <p:cNvSpPr/>
          <p:nvPr userDrawn="1"/>
        </p:nvSpPr>
        <p:spPr>
          <a:xfrm>
            <a:off x="4495164" y="2220673"/>
            <a:ext cx="3240000" cy="409743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3" name="Plassholder for tekst 8">
            <a:extLst>
              <a:ext uri="{FF2B5EF4-FFF2-40B4-BE49-F238E27FC236}">
                <a16:creationId xmlns:a16="http://schemas.microsoft.com/office/drawing/2014/main" id="{57A9DC82-D582-434C-9880-CC53EFF8C09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793130" y="2510205"/>
            <a:ext cx="2599766" cy="3497774"/>
          </a:xfrm>
          <a:prstGeom prst="rect">
            <a:avLst/>
          </a:prstGeo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Når punktene er hele setninger, skal det være stor bokstav i hvert punkt.</a:t>
            </a:r>
            <a:br>
              <a:rPr lang="nb-NO" dirty="0"/>
            </a:br>
            <a:r>
              <a:rPr lang="nb-NO" dirty="0"/>
              <a:t>Gi alle punktene samme form og struktur.</a:t>
            </a:r>
          </a:p>
          <a:p>
            <a:pPr lvl="0"/>
            <a:endParaRPr lang="nb-NO" dirty="0"/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61072EAD-B1BE-40B7-88CE-9948D7487840}"/>
              </a:ext>
            </a:extLst>
          </p:cNvPr>
          <p:cNvSpPr/>
          <p:nvPr userDrawn="1"/>
        </p:nvSpPr>
        <p:spPr>
          <a:xfrm>
            <a:off x="7934642" y="2211296"/>
            <a:ext cx="3201671" cy="409743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Plassholder for tekst 8">
            <a:extLst>
              <a:ext uri="{FF2B5EF4-FFF2-40B4-BE49-F238E27FC236}">
                <a16:creationId xmlns:a16="http://schemas.microsoft.com/office/drawing/2014/main" id="{E142A945-ADFA-478D-B158-7C6367B4CC4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233153" y="2500828"/>
            <a:ext cx="2601585" cy="3518366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Les mer om punktoppstillinger på Språkrådet.no.</a:t>
            </a:r>
          </a:p>
          <a:p>
            <a:pPr lvl="0"/>
            <a:endParaRPr lang="nb-NO" dirty="0"/>
          </a:p>
        </p:txBody>
      </p:sp>
      <p:sp>
        <p:nvSpPr>
          <p:cNvPr id="17" name="Plassholder for tekst 4">
            <a:extLst>
              <a:ext uri="{FF2B5EF4-FFF2-40B4-BE49-F238E27FC236}">
                <a16:creationId xmlns:a16="http://schemas.microsoft.com/office/drawing/2014/main" id="{037073BD-E598-4E5F-B1EE-F55681A71E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58492" y="873125"/>
            <a:ext cx="10077821" cy="1077208"/>
          </a:xfrm>
          <a:prstGeom prst="rect">
            <a:avLst/>
          </a:prstGeom>
        </p:spPr>
        <p:txBody>
          <a:bodyPr numCol="1" anchor="b">
            <a:normAutofit/>
          </a:bodyPr>
          <a:lstStyle>
            <a:lvl1pPr marL="0" indent="0">
              <a:buNone/>
              <a:defRPr sz="3600">
                <a:latin typeface="+mn-lt"/>
              </a:defRPr>
            </a:lvl1pPr>
          </a:lstStyle>
          <a:p>
            <a:pPr lvl="0"/>
            <a:r>
              <a:rPr lang="nb-NO" dirty="0"/>
              <a:t>Felles overskrift (pkt. 36) for tre </a:t>
            </a:r>
            <a:r>
              <a:rPr lang="nb-NO" dirty="0" err="1"/>
              <a:t>faktabokser</a:t>
            </a:r>
            <a:endParaRPr lang="nb-NO" dirty="0"/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951C16E4-6BB9-4C56-8466-324319806EC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sp>
        <p:nvSpPr>
          <p:cNvPr id="11" name="TekstSylinder 10">
            <a:extLst>
              <a:ext uri="{FF2B5EF4-FFF2-40B4-BE49-F238E27FC236}">
                <a16:creationId xmlns:a16="http://schemas.microsoft.com/office/drawing/2014/main" id="{82235D8C-DC5F-4E72-9E35-CEC115409488}"/>
              </a:ext>
            </a:extLst>
          </p:cNvPr>
          <p:cNvSpPr txBox="1"/>
          <p:nvPr userDrawn="1"/>
        </p:nvSpPr>
        <p:spPr>
          <a:xfrm>
            <a:off x="10462846" y="6483913"/>
            <a:ext cx="168446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lang="nb-NO" altLang="nb-NO" sz="800" dirty="0">
                <a:solidFill>
                  <a:srgbClr val="00244E">
                    <a:alpha val="30000"/>
                  </a:srgbClr>
                </a:solidFill>
                <a:latin typeface="+mn-lt"/>
                <a:cs typeface="Arial" panose="020B0604020202020204" pitchFamily="34" charset="0"/>
              </a:rPr>
              <a:t>© Statsforvalteren i Trøndelag</a:t>
            </a:r>
          </a:p>
        </p:txBody>
      </p:sp>
    </p:spTree>
    <p:extLst>
      <p:ext uri="{BB962C8B-B14F-4D97-AF65-F5344CB8AC3E}">
        <p14:creationId xmlns:p14="http://schemas.microsoft.com/office/powerpoint/2010/main" val="4937478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KTABOKS x 3 egne titler"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>
            <a:extLst>
              <a:ext uri="{FF2B5EF4-FFF2-40B4-BE49-F238E27FC236}">
                <a16:creationId xmlns:a16="http://schemas.microsoft.com/office/drawing/2014/main" id="{5281FB71-5236-44BA-B16C-62F0FCCE37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98" t="28312" r="-1664" b="-957"/>
          <a:stretch/>
        </p:blipFill>
        <p:spPr>
          <a:xfrm>
            <a:off x="0" y="0"/>
            <a:ext cx="2359272" cy="6758071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DA7F82D5-170E-47A6-9910-FE84E32FE544}"/>
              </a:ext>
            </a:extLst>
          </p:cNvPr>
          <p:cNvSpPr/>
          <p:nvPr userDrawn="1"/>
        </p:nvSpPr>
        <p:spPr>
          <a:xfrm>
            <a:off x="1055688" y="1104900"/>
            <a:ext cx="3201671" cy="5203825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77289ADD-6E2E-464C-9359-38C11C947409}"/>
              </a:ext>
            </a:extLst>
          </p:cNvPr>
          <p:cNvSpPr/>
          <p:nvPr userDrawn="1"/>
        </p:nvSpPr>
        <p:spPr>
          <a:xfrm>
            <a:off x="4496330" y="1104899"/>
            <a:ext cx="3201671" cy="5203826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61072EAD-B1BE-40B7-88CE-9948D7487840}"/>
              </a:ext>
            </a:extLst>
          </p:cNvPr>
          <p:cNvSpPr/>
          <p:nvPr userDrawn="1"/>
        </p:nvSpPr>
        <p:spPr>
          <a:xfrm>
            <a:off x="7936973" y="1104899"/>
            <a:ext cx="3201671" cy="5203826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8932D5A4-F404-48C4-93C4-712FCC6A162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357262" y="1397001"/>
            <a:ext cx="2605138" cy="109365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 dirty="0"/>
              <a:t>Overskrift (pkt. 20) for faktaboks 1</a:t>
            </a:r>
          </a:p>
        </p:txBody>
      </p:sp>
      <p:sp>
        <p:nvSpPr>
          <p:cNvPr id="15" name="Plassholder for tekst 2">
            <a:extLst>
              <a:ext uri="{FF2B5EF4-FFF2-40B4-BE49-F238E27FC236}">
                <a16:creationId xmlns:a16="http://schemas.microsoft.com/office/drawing/2014/main" id="{7092F267-7936-4D7E-AB24-A3C4C0705E5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796116" y="1397002"/>
            <a:ext cx="2599767" cy="109365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 dirty="0"/>
              <a:t>Overskrift (pkt. 20) for faktaboks 2</a:t>
            </a:r>
          </a:p>
        </p:txBody>
      </p:sp>
      <p:sp>
        <p:nvSpPr>
          <p:cNvPr id="17" name="Plassholder for tekst 2">
            <a:extLst>
              <a:ext uri="{FF2B5EF4-FFF2-40B4-BE49-F238E27FC236}">
                <a16:creationId xmlns:a16="http://schemas.microsoft.com/office/drawing/2014/main" id="{836D24B0-CE4C-45E9-88BA-428E6F489B6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233152" y="1397001"/>
            <a:ext cx="2601585" cy="1093651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 dirty="0"/>
              <a:t>Overskrift (pkt. 20) for faktaboks 3</a:t>
            </a:r>
          </a:p>
        </p:txBody>
      </p:sp>
      <p:sp>
        <p:nvSpPr>
          <p:cNvPr id="19" name="Plassholder for lysbildenummer 5">
            <a:extLst>
              <a:ext uri="{FF2B5EF4-FFF2-40B4-BE49-F238E27FC236}">
                <a16:creationId xmlns:a16="http://schemas.microsoft.com/office/drawing/2014/main" id="{1E3CFF66-C480-411E-8A1B-3508A0501D88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nb-NO" sz="9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7" name="Plassholder for tekst 8">
            <a:extLst>
              <a:ext uri="{FF2B5EF4-FFF2-40B4-BE49-F238E27FC236}">
                <a16:creationId xmlns:a16="http://schemas.microsoft.com/office/drawing/2014/main" id="{8EE39E4B-F344-4198-AF1B-CF3EDBD9825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357262" y="2725784"/>
            <a:ext cx="2605138" cy="3282194"/>
          </a:xfrm>
          <a:prstGeom prst="rect">
            <a:avLst/>
          </a:prstGeo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Faktaboksene kan brukes for å sammenlikne noe. </a:t>
            </a:r>
            <a:br>
              <a:rPr lang="nb-NO" dirty="0"/>
            </a:br>
            <a:r>
              <a:rPr lang="nb-NO" dirty="0"/>
              <a:t>For eksempel hvis du vil du sammenlikne tre paragrafer eller lovverk.</a:t>
            </a:r>
            <a:br>
              <a:rPr lang="nb-NO" dirty="0"/>
            </a:br>
            <a:r>
              <a:rPr lang="nb-NO" dirty="0"/>
              <a:t>Eller hvis du skal forklare gangen i en prosess eller et tilsyn som består av tre deler.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dirty="0"/>
          </a:p>
          <a:p>
            <a:pPr lvl="0"/>
            <a:endParaRPr lang="nb-NO" dirty="0"/>
          </a:p>
        </p:txBody>
      </p:sp>
      <p:sp>
        <p:nvSpPr>
          <p:cNvPr id="28" name="Plassholder for tekst 8">
            <a:extLst>
              <a:ext uri="{FF2B5EF4-FFF2-40B4-BE49-F238E27FC236}">
                <a16:creationId xmlns:a16="http://schemas.microsoft.com/office/drawing/2014/main" id="{C8765A32-4890-4C82-9997-A3C76276CF5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793130" y="2725785"/>
            <a:ext cx="2599766" cy="3282194"/>
          </a:xfrm>
          <a:prstGeom prst="rect">
            <a:avLst/>
          </a:prstGeo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Når punktene er hele setninger, skal det være stor bokstav i hvert punkt. </a:t>
            </a:r>
            <a:br>
              <a:rPr lang="nb-NO" dirty="0"/>
            </a:br>
            <a:r>
              <a:rPr lang="nb-NO" dirty="0"/>
              <a:t>Gi alle punktene samme form og struktur.</a:t>
            </a:r>
          </a:p>
          <a:p>
            <a:pPr lvl="0"/>
            <a:endParaRPr lang="nb-NO" dirty="0"/>
          </a:p>
        </p:txBody>
      </p:sp>
      <p:sp>
        <p:nvSpPr>
          <p:cNvPr id="29" name="Plassholder for tekst 8">
            <a:extLst>
              <a:ext uri="{FF2B5EF4-FFF2-40B4-BE49-F238E27FC236}">
                <a16:creationId xmlns:a16="http://schemas.microsoft.com/office/drawing/2014/main" id="{DB84BA7C-C40C-4A30-8F56-CA34FC964BE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233153" y="2725784"/>
            <a:ext cx="2601585" cy="3293409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Les mer om punktoppstillinger på Språkrådet.no.</a:t>
            </a:r>
          </a:p>
          <a:p>
            <a:pPr lvl="0"/>
            <a:endParaRPr lang="nb-NO" dirty="0"/>
          </a:p>
        </p:txBody>
      </p:sp>
      <p:pic>
        <p:nvPicPr>
          <p:cNvPr id="18" name="Bilde 17">
            <a:extLst>
              <a:ext uri="{FF2B5EF4-FFF2-40B4-BE49-F238E27FC236}">
                <a16:creationId xmlns:a16="http://schemas.microsoft.com/office/drawing/2014/main" id="{4D718755-CF9E-4429-B5B0-AD6F0FED92F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sp>
        <p:nvSpPr>
          <p:cNvPr id="14" name="TekstSylinder 13">
            <a:extLst>
              <a:ext uri="{FF2B5EF4-FFF2-40B4-BE49-F238E27FC236}">
                <a16:creationId xmlns:a16="http://schemas.microsoft.com/office/drawing/2014/main" id="{C572E183-ECB3-4CD7-A9CC-49DA5B97F88F}"/>
              </a:ext>
            </a:extLst>
          </p:cNvPr>
          <p:cNvSpPr txBox="1"/>
          <p:nvPr userDrawn="1"/>
        </p:nvSpPr>
        <p:spPr>
          <a:xfrm>
            <a:off x="10462846" y="6483913"/>
            <a:ext cx="168446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lang="nb-NO" altLang="nb-NO" sz="800" dirty="0">
                <a:solidFill>
                  <a:srgbClr val="00244E">
                    <a:alpha val="30000"/>
                  </a:srgbClr>
                </a:solidFill>
                <a:latin typeface="+mn-lt"/>
                <a:cs typeface="Arial" panose="020B0604020202020204" pitchFamily="34" charset="0"/>
              </a:rPr>
              <a:t>© Statsforvalteren i Trøndelag</a:t>
            </a:r>
          </a:p>
        </p:txBody>
      </p:sp>
    </p:spTree>
    <p:extLst>
      <p:ext uri="{BB962C8B-B14F-4D97-AF65-F5344CB8AC3E}">
        <p14:creationId xmlns:p14="http://schemas.microsoft.com/office/powerpoint/2010/main" val="33375074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side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E62D7BC0-0959-4646-A1B9-535C1C27A2AA}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" name="Plassholder for bilde 3">
            <a:extLst>
              <a:ext uri="{FF2B5EF4-FFF2-40B4-BE49-F238E27FC236}">
                <a16:creationId xmlns:a16="http://schemas.microsoft.com/office/drawing/2014/main" id="{936C18CF-6F5C-443F-A261-D0FE0777743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4492"/>
            <a:ext cx="12192000" cy="66240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bilde som dekker hele skjermen.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 og/eller eier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65313A6B-DA5B-4674-A4E2-6AC10DC3ABC6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6" name="Plassholder for tekst 3">
            <a:extLst>
              <a:ext uri="{FF2B5EF4-FFF2-40B4-BE49-F238E27FC236}">
                <a16:creationId xmlns:a16="http://schemas.microsoft.com/office/drawing/2014/main" id="{AF976744-8491-41EA-A553-6C0E2BAFA9F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6" y="6684946"/>
            <a:ext cx="5448014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</p:spTree>
    <p:extLst>
      <p:ext uri="{BB962C8B-B14F-4D97-AF65-F5344CB8AC3E}">
        <p14:creationId xmlns:p14="http://schemas.microsoft.com/office/powerpoint/2010/main" val="33422779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x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bilde 3">
            <a:extLst>
              <a:ext uri="{FF2B5EF4-FFF2-40B4-BE49-F238E27FC236}">
                <a16:creationId xmlns:a16="http://schemas.microsoft.com/office/drawing/2014/main" id="{A094F4C5-7718-434E-BB74-22546C52C31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6096000" cy="6624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stående bilde 1.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3" name="Plassholder for bilde 3">
            <a:extLst>
              <a:ext uri="{FF2B5EF4-FFF2-40B4-BE49-F238E27FC236}">
                <a16:creationId xmlns:a16="http://schemas.microsoft.com/office/drawing/2014/main" id="{FAE01CCF-5656-4C51-9B8F-17B85B5040C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096000" y="0"/>
            <a:ext cx="6096000" cy="6624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stående bilde 2.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74E7BE4E-EAD6-492B-B113-71C0E078FEEB}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TekstSylinder 13">
            <a:extLst>
              <a:ext uri="{FF2B5EF4-FFF2-40B4-BE49-F238E27FC236}">
                <a16:creationId xmlns:a16="http://schemas.microsoft.com/office/drawing/2014/main" id="{FEE4EEDD-8338-4EB5-93FE-708D1B1BECE5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5" name="Plassholder for tekst 3">
            <a:extLst>
              <a:ext uri="{FF2B5EF4-FFF2-40B4-BE49-F238E27FC236}">
                <a16:creationId xmlns:a16="http://schemas.microsoft.com/office/drawing/2014/main" id="{85C68640-E0DE-4C9F-B22C-ECC94420924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5" y="6684946"/>
            <a:ext cx="8155355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  <p:sp>
        <p:nvSpPr>
          <p:cNvPr id="16" name="Plassholder for lysbildenummer 5">
            <a:extLst>
              <a:ext uri="{FF2B5EF4-FFF2-40B4-BE49-F238E27FC236}">
                <a16:creationId xmlns:a16="http://schemas.microsoft.com/office/drawing/2014/main" id="{E1820537-7188-44C7-AA4F-4F92BF8BCC39}"/>
              </a:ext>
            </a:extLst>
          </p:cNvPr>
          <p:cNvSpPr txBox="1">
            <a:spLocks/>
          </p:cNvSpPr>
          <p:nvPr userDrawn="1"/>
        </p:nvSpPr>
        <p:spPr>
          <a:xfrm>
            <a:off x="11540562" y="662134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nb-NO" sz="900" dirty="0">
              <a:solidFill>
                <a:schemeClr val="bg1"/>
              </a:solidFill>
              <a:latin typeface="+mn-lt"/>
            </a:endParaRPr>
          </a:p>
          <a:p>
            <a:pPr algn="r"/>
            <a:endParaRPr lang="nb-NO" sz="90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812829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x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bilde 3">
            <a:extLst>
              <a:ext uri="{FF2B5EF4-FFF2-40B4-BE49-F238E27FC236}">
                <a16:creationId xmlns:a16="http://schemas.microsoft.com/office/drawing/2014/main" id="{936C18CF-6F5C-443F-A261-D0FE0777743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1680" y="0"/>
            <a:ext cx="6096000" cy="3393652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1.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1" name="Plassholder for bilde 3">
            <a:extLst>
              <a:ext uri="{FF2B5EF4-FFF2-40B4-BE49-F238E27FC236}">
                <a16:creationId xmlns:a16="http://schemas.microsoft.com/office/drawing/2014/main" id="{48FD7EA8-B8FA-491A-ADCE-CC85114557A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3393651"/>
            <a:ext cx="6096000" cy="3221775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2.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 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2" name="Plassholder for bilde 3">
            <a:extLst>
              <a:ext uri="{FF2B5EF4-FFF2-40B4-BE49-F238E27FC236}">
                <a16:creationId xmlns:a16="http://schemas.microsoft.com/office/drawing/2014/main" id="{A094F4C5-7718-434E-BB74-22546C52C31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6096000" cy="6624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stående bilde.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5DAED793-F6DF-4393-B5B7-00BD9C67A0D7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6BB90A15-C6FD-4F5E-819D-6BE960B48C80}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6E1C8271-B83B-4C8C-8EBE-CA752B6270A7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6" name="Plassholder for tekst 3">
            <a:extLst>
              <a:ext uri="{FF2B5EF4-FFF2-40B4-BE49-F238E27FC236}">
                <a16:creationId xmlns:a16="http://schemas.microsoft.com/office/drawing/2014/main" id="{83F8A895-256D-4B52-B4C1-DF95A52888B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5" y="6684946"/>
            <a:ext cx="8358556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</p:spTree>
    <p:extLst>
      <p:ext uri="{BB962C8B-B14F-4D97-AF65-F5344CB8AC3E}">
        <p14:creationId xmlns:p14="http://schemas.microsoft.com/office/powerpoint/2010/main" val="9433239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x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ssholder for bilde 3">
            <a:extLst>
              <a:ext uri="{FF2B5EF4-FFF2-40B4-BE49-F238E27FC236}">
                <a16:creationId xmlns:a16="http://schemas.microsoft.com/office/drawing/2014/main" id="{597491D4-E5C2-4A3A-B7A7-D5E62BAAD7E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1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1.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4" name="Plassholder for bilde 3">
            <a:extLst>
              <a:ext uri="{FF2B5EF4-FFF2-40B4-BE49-F238E27FC236}">
                <a16:creationId xmlns:a16="http://schemas.microsoft.com/office/drawing/2014/main" id="{329942B5-7A94-4D27-9BF2-43A757EA223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3308440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3.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063328CC-F328-4150-9BA4-2367AC2BA0A8}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01A36E7F-ACC5-459A-91F0-51736B28EE66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85CE1348-486B-40A4-B506-EC579770109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5" y="6684946"/>
            <a:ext cx="8304767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bildene).</a:t>
            </a:r>
          </a:p>
        </p:txBody>
      </p:sp>
      <p:sp>
        <p:nvSpPr>
          <p:cNvPr id="21" name="Plassholder for bilde 3">
            <a:extLst>
              <a:ext uri="{FF2B5EF4-FFF2-40B4-BE49-F238E27FC236}">
                <a16:creationId xmlns:a16="http://schemas.microsoft.com/office/drawing/2014/main" id="{BB250A6E-8148-4714-866F-E5BB2DA40558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096000" y="-3560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2.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22" name="Plassholder for bilde 3">
            <a:extLst>
              <a:ext uri="{FF2B5EF4-FFF2-40B4-BE49-F238E27FC236}">
                <a16:creationId xmlns:a16="http://schemas.microsoft.com/office/drawing/2014/main" id="{2F9E4AE3-E1A0-448B-AE65-725785A17519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096000" y="3304879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4.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098536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media 6">
            <a:extLst>
              <a:ext uri="{FF2B5EF4-FFF2-40B4-BE49-F238E27FC236}">
                <a16:creationId xmlns:a16="http://schemas.microsoft.com/office/drawing/2014/main" id="{135B5083-9455-45F9-A33C-53405C67A856}"/>
              </a:ext>
            </a:extLst>
          </p:cNvPr>
          <p:cNvSpPr>
            <a:spLocks noGrp="1"/>
          </p:cNvSpPr>
          <p:nvPr>
            <p:ph type="media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b="0"/>
            </a:lvl1pPr>
          </a:lstStyle>
          <a:p>
            <a:r>
              <a:rPr lang="nb-NO" dirty="0"/>
              <a:t>Klikk på ikonet for å sette inn video som ligger lagret på datamaskinen.</a:t>
            </a:r>
            <a:br>
              <a:rPr lang="nb-NO" dirty="0"/>
            </a:br>
            <a:r>
              <a:rPr lang="nb-NO" dirty="0"/>
              <a:t>Videoer fra nettet kan ikke settes inn.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NB. Når du setter inn video i presentasjon, blir filstørrelsen veldig stor.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Det er lurt at både presentasjon og videofil ligger lagret på samme datamaskin</a:t>
            </a:r>
            <a:br>
              <a:rPr lang="nb-NO" dirty="0"/>
            </a:br>
            <a:r>
              <a:rPr lang="nb-NO" dirty="0"/>
              <a:t> som presentasjonen spilles av på.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Last eventuelt presentasjonen over fra minnepinne til maskin.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Hvis ikke kan avspillingen gå veldig tregt eller hakke.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4377877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sasjonskart uten seksjo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e 10">
            <a:extLst>
              <a:ext uri="{FF2B5EF4-FFF2-40B4-BE49-F238E27FC236}">
                <a16:creationId xmlns:a16="http://schemas.microsoft.com/office/drawing/2014/main" id="{72EF0751-2B5B-4284-833D-CA315BECB4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0" b="17283"/>
          <a:stretch/>
        </p:blipFill>
        <p:spPr>
          <a:xfrm>
            <a:off x="0" y="3615079"/>
            <a:ext cx="7425160" cy="3178737"/>
          </a:xfrm>
          <a:prstGeom prst="rect">
            <a:avLst/>
          </a:prstGeom>
        </p:spPr>
      </p:pic>
      <p:pic>
        <p:nvPicPr>
          <p:cNvPr id="8" name="Bilde 7">
            <a:extLst>
              <a:ext uri="{FF2B5EF4-FFF2-40B4-BE49-F238E27FC236}">
                <a16:creationId xmlns:a16="http://schemas.microsoft.com/office/drawing/2014/main" id="{8DE97E4E-7214-4621-A6CE-34EFB48D56B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grpSp>
        <p:nvGrpSpPr>
          <p:cNvPr id="25" name="Gruppe 24">
            <a:extLst>
              <a:ext uri="{FF2B5EF4-FFF2-40B4-BE49-F238E27FC236}">
                <a16:creationId xmlns:a16="http://schemas.microsoft.com/office/drawing/2014/main" id="{9658C4D0-3FD4-435E-B25D-116B85292B6E}"/>
              </a:ext>
            </a:extLst>
          </p:cNvPr>
          <p:cNvGrpSpPr/>
          <p:nvPr userDrawn="1"/>
        </p:nvGrpSpPr>
        <p:grpSpPr>
          <a:xfrm>
            <a:off x="55853" y="102103"/>
            <a:ext cx="12084631" cy="6126899"/>
            <a:chOff x="55853" y="102103"/>
            <a:chExt cx="12084631" cy="6126899"/>
          </a:xfrm>
        </p:grpSpPr>
        <p:pic>
          <p:nvPicPr>
            <p:cNvPr id="26" name="Bilde 25" descr="Et bilde som inneholder tekst, utendørs, bygning, person&#10;&#10;Automatisk generert beskrivelse">
              <a:extLst>
                <a:ext uri="{FF2B5EF4-FFF2-40B4-BE49-F238E27FC236}">
                  <a16:creationId xmlns:a16="http://schemas.microsoft.com/office/drawing/2014/main" id="{A03B4503-D83D-45A8-9E61-E746D33F59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972" t="40310" r="26478" b="26503"/>
            <a:stretch/>
          </p:blipFill>
          <p:spPr>
            <a:xfrm>
              <a:off x="5333311" y="2073332"/>
              <a:ext cx="1497600" cy="1497600"/>
            </a:xfrm>
            <a:prstGeom prst="flowChartConnector">
              <a:avLst/>
            </a:prstGeom>
          </p:spPr>
        </p:pic>
        <p:grpSp>
          <p:nvGrpSpPr>
            <p:cNvPr id="44" name="Gruppe 43">
              <a:extLst>
                <a:ext uri="{FF2B5EF4-FFF2-40B4-BE49-F238E27FC236}">
                  <a16:creationId xmlns:a16="http://schemas.microsoft.com/office/drawing/2014/main" id="{17ED7BD6-2992-454E-8324-BDADCAF06404}"/>
                </a:ext>
              </a:extLst>
            </p:cNvPr>
            <p:cNvGrpSpPr/>
            <p:nvPr/>
          </p:nvGrpSpPr>
          <p:grpSpPr>
            <a:xfrm>
              <a:off x="55853" y="102103"/>
              <a:ext cx="12084631" cy="6126899"/>
              <a:chOff x="55853" y="102103"/>
              <a:chExt cx="12084631" cy="6126899"/>
            </a:xfrm>
          </p:grpSpPr>
          <p:pic>
            <p:nvPicPr>
              <p:cNvPr id="45" name="Bilde 44" descr="Et bilde som inneholder person, mann, utendørs, dress&#10;&#10;Automatisk generert beskrivelse">
                <a:extLst>
                  <a:ext uri="{FF2B5EF4-FFF2-40B4-BE49-F238E27FC236}">
                    <a16:creationId xmlns:a16="http://schemas.microsoft.com/office/drawing/2014/main" id="{F514EFD3-3166-4594-A2A3-747908017B2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6683" t="967" r="18122" b="46890"/>
              <a:stretch/>
            </p:blipFill>
            <p:spPr>
              <a:xfrm>
                <a:off x="5333311" y="102103"/>
                <a:ext cx="1497600" cy="1497600"/>
              </a:xfrm>
              <a:prstGeom prst="flowChartConnector">
                <a:avLst/>
              </a:prstGeom>
            </p:spPr>
          </p:pic>
          <p:grpSp>
            <p:nvGrpSpPr>
              <p:cNvPr id="46" name="Gruppe 45">
                <a:extLst>
                  <a:ext uri="{FF2B5EF4-FFF2-40B4-BE49-F238E27FC236}">
                    <a16:creationId xmlns:a16="http://schemas.microsoft.com/office/drawing/2014/main" id="{8ED909A3-3860-430A-9C6E-4EA7FA2B0D87}"/>
                  </a:ext>
                </a:extLst>
              </p:cNvPr>
              <p:cNvGrpSpPr/>
              <p:nvPr/>
            </p:nvGrpSpPr>
            <p:grpSpPr>
              <a:xfrm>
                <a:off x="55853" y="1406962"/>
                <a:ext cx="12084631" cy="4822040"/>
                <a:chOff x="55853" y="1406962"/>
                <a:chExt cx="12084631" cy="4822040"/>
              </a:xfrm>
            </p:grpSpPr>
            <p:pic>
              <p:nvPicPr>
                <p:cNvPr id="47" name="Bilde 46" descr="Et bilde som inneholder person, briller, mann, innendørs&#10;&#10;Automatisk generert beskrivelse">
                  <a:extLst>
                    <a:ext uri="{FF2B5EF4-FFF2-40B4-BE49-F238E27FC236}">
                      <a16:creationId xmlns:a16="http://schemas.microsoft.com/office/drawing/2014/main" id="{54579AE4-55AD-4674-9530-92403F0E60D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3670192" y="4296327"/>
                  <a:ext cx="1497600" cy="1497600"/>
                </a:xfrm>
                <a:prstGeom prst="flowChartConnector">
                  <a:avLst/>
                </a:prstGeom>
              </p:spPr>
            </p:pic>
            <p:pic>
              <p:nvPicPr>
                <p:cNvPr id="48" name="Bilde 47" descr="Et bilde som inneholder bygning, utendørs, person, dress&#10;&#10;Automatisk generert beskrivelse">
                  <a:extLst>
                    <a:ext uri="{FF2B5EF4-FFF2-40B4-BE49-F238E27FC236}">
                      <a16:creationId xmlns:a16="http://schemas.microsoft.com/office/drawing/2014/main" id="{42EA14D5-94BB-4FCD-B124-43F42B7693E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44615" t="33355" r="37235" b="39420"/>
                <a:stretch/>
              </p:blipFill>
              <p:spPr>
                <a:xfrm>
                  <a:off x="5333311" y="4354416"/>
                  <a:ext cx="1498811" cy="1498811"/>
                </a:xfrm>
                <a:prstGeom prst="flowChartConnector">
                  <a:avLst/>
                </a:prstGeom>
              </p:spPr>
            </p:pic>
            <p:sp>
              <p:nvSpPr>
                <p:cNvPr id="49" name="TekstSylinder 48">
                  <a:extLst>
                    <a:ext uri="{FF2B5EF4-FFF2-40B4-BE49-F238E27FC236}">
                      <a16:creationId xmlns:a16="http://schemas.microsoft.com/office/drawing/2014/main" id="{6BF20CF3-71C7-4B4F-944A-4225793D49D2}"/>
                    </a:ext>
                  </a:extLst>
                </p:cNvPr>
                <p:cNvSpPr txBox="1"/>
                <p:nvPr/>
              </p:nvSpPr>
              <p:spPr>
                <a:xfrm>
                  <a:off x="5282140" y="1406962"/>
                  <a:ext cx="1627719" cy="646331"/>
                </a:xfrm>
                <a:prstGeom prst="rect">
                  <a:avLst/>
                </a:prstGeom>
                <a:solidFill>
                  <a:srgbClr val="00244E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nb-NO" sz="1200" dirty="0">
                      <a:solidFill>
                        <a:schemeClr val="bg1"/>
                      </a:solidFill>
                      <a:latin typeface="Open Sans SemiBold" panose="020B0706030804020204" pitchFamily="34" charset="0"/>
                      <a:ea typeface="Open Sans SemiBold" panose="020B0706030804020204" pitchFamily="34" charset="0"/>
                      <a:cs typeface="Open Sans SemiBold" panose="020B0706030804020204" pitchFamily="34" charset="0"/>
                    </a:rPr>
                    <a:t>Statsforvalter</a:t>
                  </a:r>
                </a:p>
                <a:p>
                  <a:pPr algn="ctr"/>
                  <a:r>
                    <a:rPr lang="nb-NO" sz="1200" i="1" dirty="0">
                      <a:solidFill>
                        <a:schemeClr val="bg1"/>
                      </a:solidFill>
                      <a:latin typeface="Open Sans SemiBold" panose="020B0706030804020204" pitchFamily="34" charset="0"/>
                      <a:ea typeface="Open Sans SemiBold" panose="020B0706030804020204" pitchFamily="34" charset="0"/>
                      <a:cs typeface="Open Sans SemiBold" panose="020B0706030804020204" pitchFamily="34" charset="0"/>
                    </a:rPr>
                    <a:t>Frank Jenssen</a:t>
                  </a:r>
                </a:p>
                <a:p>
                  <a:pPr algn="ctr"/>
                  <a:endParaRPr lang="nb-NO" sz="1200" dirty="0"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endParaRPr>
                </a:p>
              </p:txBody>
            </p:sp>
            <p:sp>
              <p:nvSpPr>
                <p:cNvPr id="50" name="TekstSylinder 49">
                  <a:extLst>
                    <a:ext uri="{FF2B5EF4-FFF2-40B4-BE49-F238E27FC236}">
                      <a16:creationId xmlns:a16="http://schemas.microsoft.com/office/drawing/2014/main" id="{652C2B8E-5AEE-4E7A-89BE-10DE0AD73D05}"/>
                    </a:ext>
                  </a:extLst>
                </p:cNvPr>
                <p:cNvSpPr txBox="1"/>
                <p:nvPr/>
              </p:nvSpPr>
              <p:spPr>
                <a:xfrm>
                  <a:off x="5277514" y="3358152"/>
                  <a:ext cx="1627719" cy="830997"/>
                </a:xfrm>
                <a:prstGeom prst="rect">
                  <a:avLst/>
                </a:prstGeom>
                <a:solidFill>
                  <a:srgbClr val="00244E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nb-NO" sz="1200" dirty="0">
                      <a:solidFill>
                        <a:schemeClr val="bg1"/>
                      </a:solidFill>
                      <a:latin typeface="Open Sans SemiBold" panose="020B0706030804020204" pitchFamily="34" charset="0"/>
                      <a:ea typeface="Open Sans SemiBold" panose="020B0706030804020204" pitchFamily="34" charset="0"/>
                      <a:cs typeface="Open Sans SemiBold" panose="020B0706030804020204" pitchFamily="34" charset="0"/>
                    </a:rPr>
                    <a:t>Assisterende statsforvalter</a:t>
                  </a:r>
                </a:p>
                <a:p>
                  <a:pPr algn="ctr"/>
                  <a:r>
                    <a:rPr lang="nb-NO" sz="1200" i="1" dirty="0">
                      <a:solidFill>
                        <a:schemeClr val="bg1"/>
                      </a:solidFill>
                      <a:latin typeface="Open Sans SemiBold" panose="020B0706030804020204" pitchFamily="34" charset="0"/>
                      <a:ea typeface="Open Sans SemiBold" panose="020B0706030804020204" pitchFamily="34" charset="0"/>
                      <a:cs typeface="Open Sans SemiBold" panose="020B0706030804020204" pitchFamily="34" charset="0"/>
                    </a:rPr>
                    <a:t>Øystein</a:t>
                  </a:r>
                </a:p>
                <a:p>
                  <a:pPr algn="ctr"/>
                  <a:r>
                    <a:rPr lang="nb-NO" sz="1200" i="1" dirty="0">
                      <a:solidFill>
                        <a:schemeClr val="bg1"/>
                      </a:solidFill>
                      <a:latin typeface="Open Sans SemiBold" panose="020B0706030804020204" pitchFamily="34" charset="0"/>
                      <a:ea typeface="Open Sans SemiBold" panose="020B0706030804020204" pitchFamily="34" charset="0"/>
                      <a:cs typeface="Open Sans SemiBold" panose="020B0706030804020204" pitchFamily="34" charset="0"/>
                    </a:rPr>
                    <a:t> Johannessen</a:t>
                  </a:r>
                  <a:endParaRPr lang="nb-NO" sz="1200" i="1" dirty="0"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endParaRPr>
                </a:p>
              </p:txBody>
            </p:sp>
            <p:pic>
              <p:nvPicPr>
                <p:cNvPr id="51" name="Bilde 50">
                  <a:extLst>
                    <a:ext uri="{FF2B5EF4-FFF2-40B4-BE49-F238E27FC236}">
                      <a16:creationId xmlns:a16="http://schemas.microsoft.com/office/drawing/2014/main" id="{6496F101-4769-427F-A69F-360625AECB7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49314" t="20843" r="7797" b="25611"/>
                <a:stretch/>
              </p:blipFill>
              <p:spPr>
                <a:xfrm>
                  <a:off x="193306" y="4311136"/>
                  <a:ext cx="1497601" cy="1497600"/>
                </a:xfrm>
                <a:prstGeom prst="ellipse">
                  <a:avLst/>
                </a:prstGeom>
              </p:spPr>
            </p:pic>
            <p:sp>
              <p:nvSpPr>
                <p:cNvPr id="52" name="TekstSylinder 51">
                  <a:extLst>
                    <a:ext uri="{FF2B5EF4-FFF2-40B4-BE49-F238E27FC236}">
                      <a16:creationId xmlns:a16="http://schemas.microsoft.com/office/drawing/2014/main" id="{F5DDDD05-CE0B-4187-A5D0-CE5EC8AC9DB0}"/>
                    </a:ext>
                  </a:extLst>
                </p:cNvPr>
                <p:cNvSpPr txBox="1"/>
                <p:nvPr/>
              </p:nvSpPr>
              <p:spPr>
                <a:xfrm>
                  <a:off x="55853" y="5576242"/>
                  <a:ext cx="1642226" cy="646331"/>
                </a:xfrm>
                <a:prstGeom prst="rect">
                  <a:avLst/>
                </a:prstGeom>
                <a:solidFill>
                  <a:srgbClr val="00244E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nb-NO" sz="1200" dirty="0">
                      <a:solidFill>
                        <a:schemeClr val="bg1"/>
                      </a:solidFill>
                      <a:latin typeface="Open Sans SemiBold" panose="020B0706030804020204" pitchFamily="34" charset="0"/>
                      <a:ea typeface="Open Sans SemiBold" panose="020B0706030804020204" pitchFamily="34" charset="0"/>
                      <a:cs typeface="Open Sans SemiBold" panose="020B0706030804020204" pitchFamily="34" charset="0"/>
                    </a:rPr>
                    <a:t>Kommunal og justis</a:t>
                  </a:r>
                </a:p>
                <a:p>
                  <a:pPr algn="ctr"/>
                  <a:r>
                    <a:rPr lang="nb-NO" sz="1200" i="1" dirty="0">
                      <a:solidFill>
                        <a:schemeClr val="bg1"/>
                      </a:solidFill>
                      <a:latin typeface="Open Sans SemiBold" panose="020B0706030804020204" pitchFamily="34" charset="0"/>
                      <a:ea typeface="Open Sans SemiBold" panose="020B0706030804020204" pitchFamily="34" charset="0"/>
                      <a:cs typeface="Open Sans SemiBold" panose="020B0706030804020204" pitchFamily="34" charset="0"/>
                    </a:rPr>
                    <a:t>Mari Mogstad</a:t>
                  </a:r>
                </a:p>
                <a:p>
                  <a:pPr algn="ctr"/>
                  <a:endParaRPr lang="nb-NO" sz="1200" dirty="0"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endParaRPr>
                </a:p>
              </p:txBody>
            </p:sp>
            <p:pic>
              <p:nvPicPr>
                <p:cNvPr id="53" name="Bilde 52" descr="Et bilde som inneholder mann, person, dress, stående&#10;&#10;Automatisk generert beskrivelse">
                  <a:extLst>
                    <a:ext uri="{FF2B5EF4-FFF2-40B4-BE49-F238E27FC236}">
                      <a16:creationId xmlns:a16="http://schemas.microsoft.com/office/drawing/2014/main" id="{1CEDFD97-3710-4750-8CF1-FFF53E433D6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3695" t="15428" r="32821" b="34379"/>
                <a:stretch/>
              </p:blipFill>
              <p:spPr>
                <a:xfrm>
                  <a:off x="1923760" y="4296327"/>
                  <a:ext cx="1497599" cy="1497600"/>
                </a:xfrm>
                <a:prstGeom prst="ellipse">
                  <a:avLst/>
                </a:prstGeom>
              </p:spPr>
            </p:pic>
            <p:sp>
              <p:nvSpPr>
                <p:cNvPr id="54" name="TekstSylinder 53">
                  <a:extLst>
                    <a:ext uri="{FF2B5EF4-FFF2-40B4-BE49-F238E27FC236}">
                      <a16:creationId xmlns:a16="http://schemas.microsoft.com/office/drawing/2014/main" id="{616DED02-598C-4DF2-9A5A-3E1792635530}"/>
                    </a:ext>
                  </a:extLst>
                </p:cNvPr>
                <p:cNvSpPr txBox="1"/>
                <p:nvPr/>
              </p:nvSpPr>
              <p:spPr>
                <a:xfrm>
                  <a:off x="1835532" y="5582671"/>
                  <a:ext cx="1627719" cy="646331"/>
                </a:xfrm>
                <a:prstGeom prst="rect">
                  <a:avLst/>
                </a:prstGeom>
                <a:solidFill>
                  <a:srgbClr val="00244E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nb-NO" sz="1200" dirty="0">
                      <a:solidFill>
                        <a:schemeClr val="bg1"/>
                      </a:solidFill>
                      <a:latin typeface="Open Sans SemiBold" panose="020B0706030804020204" pitchFamily="34" charset="0"/>
                      <a:ea typeface="Open Sans SemiBold" panose="020B0706030804020204" pitchFamily="34" charset="0"/>
                      <a:cs typeface="Open Sans SemiBold" panose="020B0706030804020204" pitchFamily="34" charset="0"/>
                    </a:rPr>
                    <a:t>Organisasjon og utvikling</a:t>
                  </a:r>
                </a:p>
                <a:p>
                  <a:pPr algn="ctr"/>
                  <a:r>
                    <a:rPr lang="nb-NO" sz="1200" i="1" dirty="0">
                      <a:solidFill>
                        <a:schemeClr val="bg1"/>
                      </a:solidFill>
                      <a:latin typeface="Open Sans SemiBold" panose="020B0706030804020204" pitchFamily="34" charset="0"/>
                      <a:ea typeface="Open Sans SemiBold" panose="020B0706030804020204" pitchFamily="34" charset="0"/>
                      <a:cs typeface="Open Sans SemiBold" panose="020B0706030804020204" pitchFamily="34" charset="0"/>
                    </a:rPr>
                    <a:t>Roar Veiseth</a:t>
                  </a:r>
                  <a:endParaRPr lang="nb-NO" sz="1200" i="1" dirty="0"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endParaRPr>
                </a:p>
              </p:txBody>
            </p:sp>
            <p:sp>
              <p:nvSpPr>
                <p:cNvPr id="55" name="TekstSylinder 54">
                  <a:extLst>
                    <a:ext uri="{FF2B5EF4-FFF2-40B4-BE49-F238E27FC236}">
                      <a16:creationId xmlns:a16="http://schemas.microsoft.com/office/drawing/2014/main" id="{1273A554-8DCF-45C4-858F-8D06D42D539B}"/>
                    </a:ext>
                  </a:extLst>
                </p:cNvPr>
                <p:cNvSpPr txBox="1"/>
                <p:nvPr/>
              </p:nvSpPr>
              <p:spPr>
                <a:xfrm>
                  <a:off x="3547791" y="5576242"/>
                  <a:ext cx="1643733" cy="646331"/>
                </a:xfrm>
                <a:prstGeom prst="rect">
                  <a:avLst/>
                </a:prstGeom>
                <a:solidFill>
                  <a:srgbClr val="00244E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nb-NO" sz="1200" dirty="0">
                      <a:solidFill>
                        <a:schemeClr val="bg1"/>
                      </a:solidFill>
                      <a:latin typeface="Open Sans SemiBold" panose="020B0706030804020204" pitchFamily="34" charset="0"/>
                      <a:ea typeface="Open Sans SemiBold" panose="020B0706030804020204" pitchFamily="34" charset="0"/>
                      <a:cs typeface="Open Sans SemiBold" panose="020B0706030804020204" pitchFamily="34" charset="0"/>
                    </a:rPr>
                    <a:t>Klima og miljø</a:t>
                  </a:r>
                </a:p>
                <a:p>
                  <a:pPr algn="ctr"/>
                  <a:r>
                    <a:rPr lang="nb-NO" sz="1200" i="1" dirty="0">
                      <a:solidFill>
                        <a:schemeClr val="bg1"/>
                      </a:solidFill>
                      <a:latin typeface="Open Sans SemiBold" panose="020B0706030804020204" pitchFamily="34" charset="0"/>
                      <a:ea typeface="Open Sans SemiBold" panose="020B0706030804020204" pitchFamily="34" charset="0"/>
                      <a:cs typeface="Open Sans SemiBold" panose="020B0706030804020204" pitchFamily="34" charset="0"/>
                    </a:rPr>
                    <a:t>Line Lund Fjellvær</a:t>
                  </a:r>
                </a:p>
                <a:p>
                  <a:pPr algn="ctr"/>
                  <a:endParaRPr lang="nb-NO" sz="1200" dirty="0"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endParaRPr>
                </a:p>
              </p:txBody>
            </p:sp>
            <p:sp>
              <p:nvSpPr>
                <p:cNvPr id="56" name="TekstSylinder 55">
                  <a:extLst>
                    <a:ext uri="{FF2B5EF4-FFF2-40B4-BE49-F238E27FC236}">
                      <a16:creationId xmlns:a16="http://schemas.microsoft.com/office/drawing/2014/main" id="{B4AA968A-252F-4E7F-989C-1AD26E14B3EF}"/>
                    </a:ext>
                  </a:extLst>
                </p:cNvPr>
                <p:cNvSpPr txBox="1"/>
                <p:nvPr/>
              </p:nvSpPr>
              <p:spPr>
                <a:xfrm>
                  <a:off x="5269262" y="5580337"/>
                  <a:ext cx="1627719" cy="646331"/>
                </a:xfrm>
                <a:prstGeom prst="rect">
                  <a:avLst/>
                </a:prstGeom>
                <a:solidFill>
                  <a:srgbClr val="00244E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nb-NO" sz="1200" dirty="0">
                      <a:solidFill>
                        <a:schemeClr val="bg1"/>
                      </a:solidFill>
                      <a:latin typeface="Open Sans SemiBold" panose="020B0706030804020204" pitchFamily="34" charset="0"/>
                      <a:ea typeface="Open Sans SemiBold" panose="020B0706030804020204" pitchFamily="34" charset="0"/>
                      <a:cs typeface="Open Sans SemiBold" panose="020B0706030804020204" pitchFamily="34" charset="0"/>
                    </a:rPr>
                    <a:t>Reindrift</a:t>
                  </a:r>
                </a:p>
                <a:p>
                  <a:pPr algn="ctr"/>
                  <a:r>
                    <a:rPr lang="nb-NO" sz="1200" i="1" dirty="0">
                      <a:solidFill>
                        <a:schemeClr val="bg1"/>
                      </a:solidFill>
                      <a:latin typeface="Open Sans SemiBold" panose="020B0706030804020204" pitchFamily="34" charset="0"/>
                      <a:ea typeface="Open Sans SemiBold" panose="020B0706030804020204" pitchFamily="34" charset="0"/>
                      <a:cs typeface="Open Sans SemiBold" panose="020B0706030804020204" pitchFamily="34" charset="0"/>
                    </a:rPr>
                    <a:t>Siv Merethe G. Belbo</a:t>
                  </a:r>
                </a:p>
                <a:p>
                  <a:pPr algn="ctr"/>
                  <a:endParaRPr lang="nb-NO" sz="1200" i="1" dirty="0">
                    <a:solidFill>
                      <a:schemeClr val="bg1"/>
                    </a:solidFill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endParaRPr>
                </a:p>
              </p:txBody>
            </p:sp>
            <p:pic>
              <p:nvPicPr>
                <p:cNvPr id="57" name="Bilde 56" descr="Et bilde som inneholder mann, person, dress, eldre&#10;&#10;Automatisk generert beskrivelse">
                  <a:extLst>
                    <a:ext uri="{FF2B5EF4-FFF2-40B4-BE49-F238E27FC236}">
                      <a16:creationId xmlns:a16="http://schemas.microsoft.com/office/drawing/2014/main" id="{5893AC23-44BE-4312-9E47-7ACB69E5CB9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0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0049" t="21508" r="31603" b="21004"/>
                <a:stretch/>
              </p:blipFill>
              <p:spPr>
                <a:xfrm>
                  <a:off x="7094256" y="4341735"/>
                  <a:ext cx="1497599" cy="1497600"/>
                </a:xfrm>
                <a:prstGeom prst="ellipse">
                  <a:avLst/>
                </a:prstGeom>
                <a:effectLst/>
              </p:spPr>
            </p:pic>
            <p:sp>
              <p:nvSpPr>
                <p:cNvPr id="58" name="TekstSylinder 57">
                  <a:extLst>
                    <a:ext uri="{FF2B5EF4-FFF2-40B4-BE49-F238E27FC236}">
                      <a16:creationId xmlns:a16="http://schemas.microsoft.com/office/drawing/2014/main" id="{57C2F4B8-B75B-4773-A392-E76CA4ABD666}"/>
                    </a:ext>
                  </a:extLst>
                </p:cNvPr>
                <p:cNvSpPr txBox="1"/>
                <p:nvPr/>
              </p:nvSpPr>
              <p:spPr>
                <a:xfrm>
                  <a:off x="6956266" y="5580329"/>
                  <a:ext cx="1627719" cy="646331"/>
                </a:xfrm>
                <a:prstGeom prst="rect">
                  <a:avLst/>
                </a:prstGeom>
                <a:solidFill>
                  <a:srgbClr val="00244E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nb-NO" sz="1200" dirty="0">
                      <a:solidFill>
                        <a:schemeClr val="bg1"/>
                      </a:solidFill>
                      <a:latin typeface="Open Sans SemiBold" panose="020B0706030804020204" pitchFamily="34" charset="0"/>
                      <a:ea typeface="Open Sans SemiBold" panose="020B0706030804020204" pitchFamily="34" charset="0"/>
                      <a:cs typeface="Open Sans SemiBold" panose="020B0706030804020204" pitchFamily="34" charset="0"/>
                    </a:rPr>
                    <a:t>Helse og omsorg</a:t>
                  </a:r>
                </a:p>
                <a:p>
                  <a:pPr algn="ctr"/>
                  <a:r>
                    <a:rPr lang="nb-NO" sz="1200" i="1" dirty="0">
                      <a:solidFill>
                        <a:schemeClr val="bg1"/>
                      </a:solidFill>
                      <a:latin typeface="Open Sans SemiBold" panose="020B0706030804020204" pitchFamily="34" charset="0"/>
                      <a:ea typeface="Open Sans SemiBold" panose="020B0706030804020204" pitchFamily="34" charset="0"/>
                      <a:cs typeface="Open Sans SemiBold" panose="020B0706030804020204" pitchFamily="34" charset="0"/>
                    </a:rPr>
                    <a:t>Jan Vaage</a:t>
                  </a:r>
                </a:p>
                <a:p>
                  <a:pPr algn="ctr"/>
                  <a:endParaRPr lang="nb-NO" sz="1200" dirty="0"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endParaRPr>
                </a:p>
              </p:txBody>
            </p:sp>
            <p:pic>
              <p:nvPicPr>
                <p:cNvPr id="59" name="Bilde 58">
                  <a:extLst>
                    <a:ext uri="{FF2B5EF4-FFF2-40B4-BE49-F238E27FC236}">
                      <a16:creationId xmlns:a16="http://schemas.microsoft.com/office/drawing/2014/main" id="{E7A73FC2-9FA9-4D7B-8BBC-9FB53F4AC96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-275" t="-758" r="-2455" b="23916"/>
                <a:stretch/>
              </p:blipFill>
              <p:spPr>
                <a:xfrm>
                  <a:off x="8790926" y="4339836"/>
                  <a:ext cx="1497600" cy="1497600"/>
                </a:xfrm>
                <a:prstGeom prst="ellipse">
                  <a:avLst/>
                </a:prstGeom>
                <a:effectLst/>
              </p:spPr>
            </p:pic>
            <p:sp>
              <p:nvSpPr>
                <p:cNvPr id="60" name="TekstSylinder 59">
                  <a:extLst>
                    <a:ext uri="{FF2B5EF4-FFF2-40B4-BE49-F238E27FC236}">
                      <a16:creationId xmlns:a16="http://schemas.microsoft.com/office/drawing/2014/main" id="{7A4563EB-8B78-43D3-AF7E-67B1637D8D56}"/>
                    </a:ext>
                  </a:extLst>
                </p:cNvPr>
                <p:cNvSpPr txBox="1"/>
                <p:nvPr/>
              </p:nvSpPr>
              <p:spPr>
                <a:xfrm>
                  <a:off x="8733887" y="5580339"/>
                  <a:ext cx="1627719" cy="646331"/>
                </a:xfrm>
                <a:prstGeom prst="rect">
                  <a:avLst/>
                </a:prstGeom>
                <a:solidFill>
                  <a:srgbClr val="00244E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nb-NO" sz="1200" dirty="0">
                      <a:solidFill>
                        <a:schemeClr val="bg1"/>
                      </a:solidFill>
                      <a:latin typeface="Open Sans SemiBold" panose="020B0706030804020204" pitchFamily="34" charset="0"/>
                      <a:ea typeface="Open Sans SemiBold" panose="020B0706030804020204" pitchFamily="34" charset="0"/>
                      <a:cs typeface="Open Sans SemiBold" panose="020B0706030804020204" pitchFamily="34" charset="0"/>
                    </a:rPr>
                    <a:t>Oppvekst og velferd</a:t>
                  </a:r>
                </a:p>
                <a:p>
                  <a:pPr algn="ctr"/>
                  <a:r>
                    <a:rPr lang="nb-NO" sz="1200" i="1" dirty="0">
                      <a:solidFill>
                        <a:schemeClr val="bg1"/>
                      </a:solidFill>
                      <a:latin typeface="Open Sans SemiBold" panose="020B0706030804020204" pitchFamily="34" charset="0"/>
                      <a:ea typeface="Open Sans SemiBold" panose="020B0706030804020204" pitchFamily="34" charset="0"/>
                      <a:cs typeface="Open Sans SemiBold" panose="020B0706030804020204" pitchFamily="34" charset="0"/>
                    </a:rPr>
                    <a:t>Frode Kvittem</a:t>
                  </a:r>
                </a:p>
              </p:txBody>
            </p:sp>
            <p:pic>
              <p:nvPicPr>
                <p:cNvPr id="62" name="Bilde 61" descr="Et bilde som inneholder mann, person, dress, stående&#10;&#10;Automatisk generert beskrivelse">
                  <a:extLst>
                    <a:ext uri="{FF2B5EF4-FFF2-40B4-BE49-F238E27FC236}">
                      <a16:creationId xmlns:a16="http://schemas.microsoft.com/office/drawing/2014/main" id="{78F3F450-2086-4E69-AE35-79DB306ABB6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2637" t="19276" r="35133" b="32411"/>
                <a:stretch/>
              </p:blipFill>
              <p:spPr>
                <a:xfrm>
                  <a:off x="10584000" y="4354477"/>
                  <a:ext cx="1497599" cy="1497600"/>
                </a:xfrm>
                <a:prstGeom prst="ellipse">
                  <a:avLst/>
                </a:prstGeom>
                <a:effectLst/>
              </p:spPr>
            </p:pic>
            <p:sp>
              <p:nvSpPr>
                <p:cNvPr id="63" name="TekstSylinder 62">
                  <a:extLst>
                    <a:ext uri="{FF2B5EF4-FFF2-40B4-BE49-F238E27FC236}">
                      <a16:creationId xmlns:a16="http://schemas.microsoft.com/office/drawing/2014/main" id="{4CDC669F-BF7A-49CD-A523-058C346F5819}"/>
                    </a:ext>
                  </a:extLst>
                </p:cNvPr>
                <p:cNvSpPr txBox="1"/>
                <p:nvPr/>
              </p:nvSpPr>
              <p:spPr>
                <a:xfrm>
                  <a:off x="10512765" y="5573409"/>
                  <a:ext cx="1627719" cy="646331"/>
                </a:xfrm>
                <a:prstGeom prst="rect">
                  <a:avLst/>
                </a:prstGeom>
                <a:solidFill>
                  <a:srgbClr val="00244E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nb-NO" sz="1200" dirty="0">
                      <a:solidFill>
                        <a:schemeClr val="bg1"/>
                      </a:solidFill>
                      <a:latin typeface="Open Sans SemiBold" panose="020B0706030804020204" pitchFamily="34" charset="0"/>
                      <a:ea typeface="Open Sans SemiBold" panose="020B0706030804020204" pitchFamily="34" charset="0"/>
                      <a:cs typeface="Open Sans SemiBold" panose="020B0706030804020204" pitchFamily="34" charset="0"/>
                    </a:rPr>
                    <a:t>Landbruk</a:t>
                  </a:r>
                </a:p>
                <a:p>
                  <a:pPr algn="ctr"/>
                  <a:r>
                    <a:rPr lang="nb-NO" sz="1200" i="1" dirty="0">
                      <a:solidFill>
                        <a:schemeClr val="bg1"/>
                      </a:solidFill>
                      <a:latin typeface="Open Sans SemiBold" panose="020B0706030804020204" pitchFamily="34" charset="0"/>
                      <a:ea typeface="Open Sans SemiBold" panose="020B0706030804020204" pitchFamily="34" charset="0"/>
                      <a:cs typeface="Open Sans SemiBold" panose="020B0706030804020204" pitchFamily="34" charset="0"/>
                    </a:rPr>
                    <a:t>Tore Bjørkli</a:t>
                  </a:r>
                </a:p>
                <a:p>
                  <a:pPr algn="ctr"/>
                  <a:endParaRPr lang="nb-NO" sz="1200" dirty="0"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endParaRPr>
                </a:p>
              </p:txBody>
            </p:sp>
          </p:grpSp>
        </p:grpSp>
      </p:grpSp>
      <p:sp>
        <p:nvSpPr>
          <p:cNvPr id="27" name="TekstSylinder 26">
            <a:extLst>
              <a:ext uri="{FF2B5EF4-FFF2-40B4-BE49-F238E27FC236}">
                <a16:creationId xmlns:a16="http://schemas.microsoft.com/office/drawing/2014/main" id="{A88DB935-E5CB-4A49-AC28-36BFA700DBAD}"/>
              </a:ext>
            </a:extLst>
          </p:cNvPr>
          <p:cNvSpPr txBox="1"/>
          <p:nvPr userDrawn="1"/>
        </p:nvSpPr>
        <p:spPr>
          <a:xfrm>
            <a:off x="10462846" y="6483913"/>
            <a:ext cx="168446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lang="nb-NO" altLang="nb-NO" sz="800" dirty="0">
                <a:solidFill>
                  <a:srgbClr val="00244E">
                    <a:alpha val="30000"/>
                  </a:srgbClr>
                </a:solidFill>
                <a:latin typeface="+mn-lt"/>
                <a:cs typeface="Arial" panose="020B0604020202020204" pitchFamily="34" charset="0"/>
              </a:rPr>
              <a:t>© Statsforvalteren i Trøndelag</a:t>
            </a:r>
          </a:p>
        </p:txBody>
      </p:sp>
    </p:spTree>
    <p:extLst>
      <p:ext uri="{BB962C8B-B14F-4D97-AF65-F5344CB8AC3E}">
        <p14:creationId xmlns:p14="http://schemas.microsoft.com/office/powerpoint/2010/main" val="305003962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rganisasjonskart uten seksjo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e 10">
            <a:extLst>
              <a:ext uri="{FF2B5EF4-FFF2-40B4-BE49-F238E27FC236}">
                <a16:creationId xmlns:a16="http://schemas.microsoft.com/office/drawing/2014/main" id="{72EF0751-2B5B-4284-833D-CA315BECB4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0" b="17283"/>
          <a:stretch/>
        </p:blipFill>
        <p:spPr>
          <a:xfrm>
            <a:off x="0" y="3615079"/>
            <a:ext cx="7425160" cy="3178737"/>
          </a:xfrm>
          <a:prstGeom prst="rect">
            <a:avLst/>
          </a:prstGeom>
        </p:spPr>
      </p:pic>
      <p:pic>
        <p:nvPicPr>
          <p:cNvPr id="8" name="Bilde 7">
            <a:extLst>
              <a:ext uri="{FF2B5EF4-FFF2-40B4-BE49-F238E27FC236}">
                <a16:creationId xmlns:a16="http://schemas.microsoft.com/office/drawing/2014/main" id="{8DE97E4E-7214-4621-A6CE-34EFB48D56B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grpSp>
        <p:nvGrpSpPr>
          <p:cNvPr id="4" name="Gruppe 3">
            <a:extLst>
              <a:ext uri="{FF2B5EF4-FFF2-40B4-BE49-F238E27FC236}">
                <a16:creationId xmlns:a16="http://schemas.microsoft.com/office/drawing/2014/main" id="{D41506C6-D641-48C7-995F-AD652AB7EDD0}"/>
              </a:ext>
            </a:extLst>
          </p:cNvPr>
          <p:cNvGrpSpPr/>
          <p:nvPr userDrawn="1"/>
        </p:nvGrpSpPr>
        <p:grpSpPr>
          <a:xfrm>
            <a:off x="0" y="363684"/>
            <a:ext cx="12147309" cy="6430132"/>
            <a:chOff x="0" y="363684"/>
            <a:chExt cx="12147309" cy="6430132"/>
          </a:xfrm>
        </p:grpSpPr>
        <p:pic>
          <p:nvPicPr>
            <p:cNvPr id="5" name="Bilde 4">
              <a:extLst>
                <a:ext uri="{FF2B5EF4-FFF2-40B4-BE49-F238E27FC236}">
                  <a16:creationId xmlns:a16="http://schemas.microsoft.com/office/drawing/2014/main" id="{71135AA5-0DF3-4CC6-AE9C-01420E792C1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750" b="17283"/>
            <a:stretch/>
          </p:blipFill>
          <p:spPr>
            <a:xfrm>
              <a:off x="0" y="3615079"/>
              <a:ext cx="7425160" cy="3178737"/>
            </a:xfrm>
            <a:prstGeom prst="rect">
              <a:avLst/>
            </a:prstGeom>
          </p:spPr>
        </p:pic>
        <p:pic>
          <p:nvPicPr>
            <p:cNvPr id="6" name="Bilde 5">
              <a:extLst>
                <a:ext uri="{FF2B5EF4-FFF2-40B4-BE49-F238E27FC236}">
                  <a16:creationId xmlns:a16="http://schemas.microsoft.com/office/drawing/2014/main" id="{E6CDBAC3-47F7-481C-B193-19BCD53A9CD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80884" y="374087"/>
              <a:ext cx="508409" cy="499038"/>
            </a:xfrm>
            <a:prstGeom prst="rect">
              <a:avLst/>
            </a:prstGeom>
          </p:spPr>
        </p:pic>
        <p:sp>
          <p:nvSpPr>
            <p:cNvPr id="7" name="TekstSylinder 6">
              <a:extLst>
                <a:ext uri="{FF2B5EF4-FFF2-40B4-BE49-F238E27FC236}">
                  <a16:creationId xmlns:a16="http://schemas.microsoft.com/office/drawing/2014/main" id="{8D394F34-8B28-493A-A3A9-59150E0E6A25}"/>
                </a:ext>
              </a:extLst>
            </p:cNvPr>
            <p:cNvSpPr txBox="1"/>
            <p:nvPr userDrawn="1"/>
          </p:nvSpPr>
          <p:spPr>
            <a:xfrm>
              <a:off x="10462846" y="6483913"/>
              <a:ext cx="168446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defRPr/>
              </a:pPr>
              <a:r>
                <a:rPr lang="nb-NO" altLang="nb-NO" sz="800" dirty="0">
                  <a:solidFill>
                    <a:srgbClr val="00244E">
                      <a:alpha val="30000"/>
                    </a:srgbClr>
                  </a:solidFill>
                  <a:latin typeface="+mn-lt"/>
                  <a:cs typeface="Arial" panose="020B0604020202020204" pitchFamily="34" charset="0"/>
                </a:rPr>
                <a:t>© Statsforvalteren i Trøndelag</a:t>
              </a:r>
            </a:p>
          </p:txBody>
        </p:sp>
        <p:grpSp>
          <p:nvGrpSpPr>
            <p:cNvPr id="9" name="Gruppe 8">
              <a:extLst>
                <a:ext uri="{FF2B5EF4-FFF2-40B4-BE49-F238E27FC236}">
                  <a16:creationId xmlns:a16="http://schemas.microsoft.com/office/drawing/2014/main" id="{E553B589-3BEA-4142-A87D-E92CD0E4BAE4}"/>
                </a:ext>
              </a:extLst>
            </p:cNvPr>
            <p:cNvGrpSpPr/>
            <p:nvPr userDrawn="1"/>
          </p:nvGrpSpPr>
          <p:grpSpPr>
            <a:xfrm>
              <a:off x="975729" y="363684"/>
              <a:ext cx="10240542" cy="5525426"/>
              <a:chOff x="975729" y="363684"/>
              <a:chExt cx="10240542" cy="5525426"/>
            </a:xfrm>
          </p:grpSpPr>
          <p:grpSp>
            <p:nvGrpSpPr>
              <p:cNvPr id="13" name="Gruppe 12">
                <a:extLst>
                  <a:ext uri="{FF2B5EF4-FFF2-40B4-BE49-F238E27FC236}">
                    <a16:creationId xmlns:a16="http://schemas.microsoft.com/office/drawing/2014/main" id="{BF30008C-AD3C-420E-A5BA-E745C996A1CF}"/>
                  </a:ext>
                </a:extLst>
              </p:cNvPr>
              <p:cNvGrpSpPr/>
              <p:nvPr/>
            </p:nvGrpSpPr>
            <p:grpSpPr>
              <a:xfrm>
                <a:off x="975729" y="363684"/>
                <a:ext cx="10240542" cy="5525426"/>
                <a:chOff x="1515039" y="1199627"/>
                <a:chExt cx="9161921" cy="4325799"/>
              </a:xfrm>
            </p:grpSpPr>
            <p:cxnSp>
              <p:nvCxnSpPr>
                <p:cNvPr id="15" name="Rett linje 14">
                  <a:extLst>
                    <a:ext uri="{FF2B5EF4-FFF2-40B4-BE49-F238E27FC236}">
                      <a16:creationId xmlns:a16="http://schemas.microsoft.com/office/drawing/2014/main" id="{1B6B6EA2-25E6-490C-B3EE-D305123D2E1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898159" y="2962475"/>
                  <a:ext cx="349410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chemeClr val="bg1">
                      <a:lumMod val="65000"/>
                    </a:schemeClr>
                  </a:solidFill>
                  <a:prstDash val="solid"/>
                </a:ln>
                <a:effectLst/>
              </p:spPr>
            </p:cxnSp>
            <p:cxnSp>
              <p:nvCxnSpPr>
                <p:cNvPr id="16" name="Rett linje 15">
                  <a:extLst>
                    <a:ext uri="{FF2B5EF4-FFF2-40B4-BE49-F238E27FC236}">
                      <a16:creationId xmlns:a16="http://schemas.microsoft.com/office/drawing/2014/main" id="{A57995AF-E297-4499-953B-2A0D7568984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411947" y="3610894"/>
                  <a:ext cx="7326468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chemeClr val="bg1">
                      <a:lumMod val="65000"/>
                    </a:schemeClr>
                  </a:solidFill>
                  <a:prstDash val="solid"/>
                </a:ln>
                <a:effectLst/>
              </p:spPr>
            </p:cxnSp>
            <p:cxnSp>
              <p:nvCxnSpPr>
                <p:cNvPr id="17" name="Rett linje 16">
                  <a:extLst>
                    <a:ext uri="{FF2B5EF4-FFF2-40B4-BE49-F238E27FC236}">
                      <a16:creationId xmlns:a16="http://schemas.microsoft.com/office/drawing/2014/main" id="{39FB7973-BE01-4DBB-9B28-0C550EC8E57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254673" y="2164305"/>
                  <a:ext cx="0" cy="1443084"/>
                </a:xfrm>
                <a:prstGeom prst="line">
                  <a:avLst/>
                </a:prstGeom>
                <a:noFill/>
                <a:ln w="9525" cap="flat" cmpd="sng" algn="ctr">
                  <a:solidFill>
                    <a:schemeClr val="bg1">
                      <a:lumMod val="65000"/>
                    </a:schemeClr>
                  </a:solidFill>
                  <a:prstDash val="solid"/>
                </a:ln>
                <a:effectLst/>
              </p:spPr>
            </p:cxnSp>
            <p:cxnSp>
              <p:nvCxnSpPr>
                <p:cNvPr id="18" name="Rett linje 17">
                  <a:extLst>
                    <a:ext uri="{FF2B5EF4-FFF2-40B4-BE49-F238E27FC236}">
                      <a16:creationId xmlns:a16="http://schemas.microsoft.com/office/drawing/2014/main" id="{72C52721-DDE2-4105-B376-C2C5CDE0C65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2411947" y="3607389"/>
                  <a:ext cx="0" cy="247645"/>
                </a:xfrm>
                <a:prstGeom prst="line">
                  <a:avLst/>
                </a:prstGeom>
                <a:noFill/>
                <a:ln w="9525" cap="flat" cmpd="sng" algn="ctr">
                  <a:solidFill>
                    <a:schemeClr val="bg1">
                      <a:lumMod val="65000"/>
                    </a:schemeClr>
                  </a:solidFill>
                  <a:prstDash val="solid"/>
                </a:ln>
                <a:effectLst/>
              </p:spPr>
            </p:cxnSp>
            <p:cxnSp>
              <p:nvCxnSpPr>
                <p:cNvPr id="19" name="Rett linje 18">
                  <a:extLst>
                    <a:ext uri="{FF2B5EF4-FFF2-40B4-BE49-F238E27FC236}">
                      <a16:creationId xmlns:a16="http://schemas.microsoft.com/office/drawing/2014/main" id="{825D8FB7-A463-4E51-980E-C33AE15CE4E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3800817" y="3607389"/>
                  <a:ext cx="0" cy="1375848"/>
                </a:xfrm>
                <a:prstGeom prst="line">
                  <a:avLst/>
                </a:prstGeom>
                <a:noFill/>
                <a:ln w="9525" cap="flat" cmpd="sng" algn="ctr">
                  <a:solidFill>
                    <a:schemeClr val="bg1">
                      <a:lumMod val="65000"/>
                    </a:schemeClr>
                  </a:solidFill>
                  <a:prstDash val="solid"/>
                </a:ln>
                <a:effectLst/>
              </p:spPr>
            </p:cxnSp>
            <p:cxnSp>
              <p:nvCxnSpPr>
                <p:cNvPr id="20" name="Rett linje 19">
                  <a:extLst>
                    <a:ext uri="{FF2B5EF4-FFF2-40B4-BE49-F238E27FC236}">
                      <a16:creationId xmlns:a16="http://schemas.microsoft.com/office/drawing/2014/main" id="{CF887CCF-DC9C-4B9D-9B3B-1E6CCC6823B3}"/>
                    </a:ext>
                  </a:extLst>
                </p:cNvPr>
                <p:cNvCxnSpPr/>
                <p:nvPr/>
              </p:nvCxnSpPr>
              <p:spPr>
                <a:xfrm flipV="1">
                  <a:off x="9738415" y="3607389"/>
                  <a:ext cx="0" cy="235294"/>
                </a:xfrm>
                <a:prstGeom prst="line">
                  <a:avLst/>
                </a:prstGeom>
                <a:noFill/>
                <a:ln w="9525" cap="flat" cmpd="sng" algn="ctr">
                  <a:solidFill>
                    <a:schemeClr val="bg1">
                      <a:lumMod val="65000"/>
                    </a:schemeClr>
                  </a:solidFill>
                  <a:prstDash val="solid"/>
                </a:ln>
                <a:effectLst/>
              </p:spPr>
            </p:cxnSp>
            <p:cxnSp>
              <p:nvCxnSpPr>
                <p:cNvPr id="21" name="Rett linje 20">
                  <a:extLst>
                    <a:ext uri="{FF2B5EF4-FFF2-40B4-BE49-F238E27FC236}">
                      <a16:creationId xmlns:a16="http://schemas.microsoft.com/office/drawing/2014/main" id="{02895B40-17FB-4529-8F2F-3C3106A40E12}"/>
                    </a:ext>
                  </a:extLst>
                </p:cNvPr>
                <p:cNvCxnSpPr/>
                <p:nvPr/>
              </p:nvCxnSpPr>
              <p:spPr>
                <a:xfrm flipV="1">
                  <a:off x="7607164" y="3607389"/>
                  <a:ext cx="0" cy="235294"/>
                </a:xfrm>
                <a:prstGeom prst="line">
                  <a:avLst/>
                </a:prstGeom>
                <a:noFill/>
                <a:ln w="9525" cap="flat" cmpd="sng" algn="ctr">
                  <a:solidFill>
                    <a:schemeClr val="bg1">
                      <a:lumMod val="65000"/>
                    </a:schemeClr>
                  </a:solidFill>
                  <a:prstDash val="solid"/>
                </a:ln>
                <a:effectLst/>
              </p:spPr>
            </p:cxnSp>
            <p:cxnSp>
              <p:nvCxnSpPr>
                <p:cNvPr id="22" name="Rett linje 21">
                  <a:extLst>
                    <a:ext uri="{FF2B5EF4-FFF2-40B4-BE49-F238E27FC236}">
                      <a16:creationId xmlns:a16="http://schemas.microsoft.com/office/drawing/2014/main" id="{3909C048-E54C-4525-BAD0-19608FB7321D}"/>
                    </a:ext>
                  </a:extLst>
                </p:cNvPr>
                <p:cNvCxnSpPr/>
                <p:nvPr/>
              </p:nvCxnSpPr>
              <p:spPr>
                <a:xfrm flipV="1">
                  <a:off x="5008770" y="3607389"/>
                  <a:ext cx="0" cy="235294"/>
                </a:xfrm>
                <a:prstGeom prst="line">
                  <a:avLst/>
                </a:prstGeom>
                <a:noFill/>
                <a:ln w="9525" cap="flat" cmpd="sng" algn="ctr">
                  <a:solidFill>
                    <a:schemeClr val="bg1">
                      <a:lumMod val="65000"/>
                    </a:schemeClr>
                  </a:solidFill>
                  <a:prstDash val="solid"/>
                </a:ln>
                <a:effectLst/>
              </p:spPr>
            </p:cxnSp>
            <p:cxnSp>
              <p:nvCxnSpPr>
                <p:cNvPr id="23" name="Rett linje 22">
                  <a:extLst>
                    <a:ext uri="{FF2B5EF4-FFF2-40B4-BE49-F238E27FC236}">
                      <a16:creationId xmlns:a16="http://schemas.microsoft.com/office/drawing/2014/main" id="{E4D6BD5B-2C10-41EC-B72E-198D401D3AC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8571485" y="3607389"/>
                  <a:ext cx="0" cy="1269619"/>
                </a:xfrm>
                <a:prstGeom prst="line">
                  <a:avLst/>
                </a:prstGeom>
                <a:noFill/>
                <a:ln w="9525" cap="flat" cmpd="sng" algn="ctr">
                  <a:solidFill>
                    <a:schemeClr val="bg1">
                      <a:lumMod val="65000"/>
                    </a:schemeClr>
                  </a:solidFill>
                  <a:prstDash val="solid"/>
                </a:ln>
                <a:effectLst/>
              </p:spPr>
            </p:cxnSp>
            <p:sp>
              <p:nvSpPr>
                <p:cNvPr id="24" name="Frihåndsform: figur 23">
                  <a:extLst>
                    <a:ext uri="{FF2B5EF4-FFF2-40B4-BE49-F238E27FC236}">
                      <a16:creationId xmlns:a16="http://schemas.microsoft.com/office/drawing/2014/main" id="{1E5E4B22-C7FC-41E3-B61E-CDC9E08D408C}"/>
                    </a:ext>
                  </a:extLst>
                </p:cNvPr>
                <p:cNvSpPr/>
                <p:nvPr/>
              </p:nvSpPr>
              <p:spPr>
                <a:xfrm>
                  <a:off x="2890740" y="4786921"/>
                  <a:ext cx="1934988" cy="712450"/>
                </a:xfrm>
                <a:custGeom>
                  <a:avLst/>
                  <a:gdLst>
                    <a:gd name="connsiteX0" fmla="*/ 0 w 1268397"/>
                    <a:gd name="connsiteY0" fmla="*/ 0 h 634198"/>
                    <a:gd name="connsiteX1" fmla="*/ 1268397 w 1268397"/>
                    <a:gd name="connsiteY1" fmla="*/ 0 h 634198"/>
                    <a:gd name="connsiteX2" fmla="*/ 1268397 w 1268397"/>
                    <a:gd name="connsiteY2" fmla="*/ 634198 h 634198"/>
                    <a:gd name="connsiteX3" fmla="*/ 0 w 1268397"/>
                    <a:gd name="connsiteY3" fmla="*/ 634198 h 634198"/>
                    <a:gd name="connsiteX4" fmla="*/ 0 w 1268397"/>
                    <a:gd name="connsiteY4" fmla="*/ 0 h 6341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68397" h="634198">
                      <a:moveTo>
                        <a:pt x="0" y="0"/>
                      </a:moveTo>
                      <a:lnTo>
                        <a:pt x="1268397" y="0"/>
                      </a:lnTo>
                      <a:lnTo>
                        <a:pt x="1268397" y="634198"/>
                      </a:lnTo>
                      <a:lnTo>
                        <a:pt x="0" y="63419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244E"/>
                </a:solidFill>
                <a:ln w="10795" cap="flat" cmpd="sng" algn="ctr">
                  <a:noFill/>
                  <a:prstDash val="solid"/>
                </a:ln>
                <a:effectLst/>
              </p:spPr>
              <p:txBody>
                <a:bodyPr spcFirstLastPara="0" vert="horz" wrap="square" lIns="6985" tIns="6985" rIns="6985" bIns="6985" numCol="1" spcCol="1270" anchor="ctr" anchorCtr="0">
                  <a:noAutofit/>
                </a:bodyPr>
                <a:lstStyle/>
                <a:p>
                  <a:pPr lvl="0" algn="ctr" defTabSz="5334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nb-NO" sz="1600" kern="0" dirty="0">
                      <a:solidFill>
                        <a:prstClr val="white"/>
                      </a:solidFill>
                      <a:latin typeface="Open Sans SemiBold" panose="020B0706030804020204" pitchFamily="34" charset="0"/>
                      <a:ea typeface="Open Sans SemiBold" panose="020B0706030804020204" pitchFamily="34" charset="0"/>
                      <a:cs typeface="Open Sans SemiBold" panose="020B0706030804020204" pitchFamily="34" charset="0"/>
                    </a:rPr>
                    <a:t>Helse og omsorg</a:t>
                  </a:r>
                </a:p>
              </p:txBody>
            </p:sp>
            <p:sp>
              <p:nvSpPr>
                <p:cNvPr id="25" name="Frihåndsform: figur 24">
                  <a:extLst>
                    <a:ext uri="{FF2B5EF4-FFF2-40B4-BE49-F238E27FC236}">
                      <a16:creationId xmlns:a16="http://schemas.microsoft.com/office/drawing/2014/main" id="{0506E8CD-EA63-4A0C-8ABE-B82557FDD13B}"/>
                    </a:ext>
                  </a:extLst>
                </p:cNvPr>
                <p:cNvSpPr/>
                <p:nvPr/>
              </p:nvSpPr>
              <p:spPr>
                <a:xfrm>
                  <a:off x="4061551" y="3842683"/>
                  <a:ext cx="1934988" cy="712450"/>
                </a:xfrm>
                <a:custGeom>
                  <a:avLst/>
                  <a:gdLst>
                    <a:gd name="connsiteX0" fmla="*/ 0 w 1268397"/>
                    <a:gd name="connsiteY0" fmla="*/ 0 h 634198"/>
                    <a:gd name="connsiteX1" fmla="*/ 1268397 w 1268397"/>
                    <a:gd name="connsiteY1" fmla="*/ 0 h 634198"/>
                    <a:gd name="connsiteX2" fmla="*/ 1268397 w 1268397"/>
                    <a:gd name="connsiteY2" fmla="*/ 634198 h 634198"/>
                    <a:gd name="connsiteX3" fmla="*/ 0 w 1268397"/>
                    <a:gd name="connsiteY3" fmla="*/ 634198 h 634198"/>
                    <a:gd name="connsiteX4" fmla="*/ 0 w 1268397"/>
                    <a:gd name="connsiteY4" fmla="*/ 0 h 6341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68397" h="634198">
                      <a:moveTo>
                        <a:pt x="0" y="0"/>
                      </a:moveTo>
                      <a:lnTo>
                        <a:pt x="1268397" y="0"/>
                      </a:lnTo>
                      <a:lnTo>
                        <a:pt x="1268397" y="634198"/>
                      </a:lnTo>
                      <a:lnTo>
                        <a:pt x="0" y="63419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244E"/>
                </a:solidFill>
                <a:ln w="10795" cap="flat" cmpd="sng" algn="ctr">
                  <a:noFill/>
                  <a:prstDash val="solid"/>
                </a:ln>
                <a:effectLst/>
              </p:spPr>
              <p:txBody>
                <a:bodyPr spcFirstLastPara="0" vert="horz" wrap="square" lIns="6985" tIns="6985" rIns="6985" bIns="6985" numCol="1" spcCol="1270" anchor="ctr" anchorCtr="0">
                  <a:noAutofit/>
                </a:bodyPr>
                <a:lstStyle/>
                <a:p>
                  <a:pPr lvl="0" algn="ctr" defTabSz="4889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nb-NO" sz="1600" kern="0" dirty="0">
                      <a:solidFill>
                        <a:prstClr val="white"/>
                      </a:solidFill>
                      <a:latin typeface="Open Sans SemiBold" panose="020B0706030804020204" pitchFamily="34" charset="0"/>
                      <a:ea typeface="Open Sans SemiBold" panose="020B0706030804020204" pitchFamily="34" charset="0"/>
                      <a:cs typeface="Open Sans SemiBold" panose="020B0706030804020204" pitchFamily="34" charset="0"/>
                    </a:rPr>
                    <a:t>Landbruk</a:t>
                  </a:r>
                  <a:endParaRPr lang="nb-NO" sz="1600" b="1" kern="0" dirty="0">
                    <a:solidFill>
                      <a:prstClr val="white"/>
                    </a:solidFill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endParaRPr>
                </a:p>
              </p:txBody>
            </p:sp>
            <p:sp>
              <p:nvSpPr>
                <p:cNvPr id="26" name="Frihåndsform: figur 25">
                  <a:extLst>
                    <a:ext uri="{FF2B5EF4-FFF2-40B4-BE49-F238E27FC236}">
                      <a16:creationId xmlns:a16="http://schemas.microsoft.com/office/drawing/2014/main" id="{6C8CE98C-7897-4147-BAE2-E948144F05CA}"/>
                    </a:ext>
                  </a:extLst>
                </p:cNvPr>
                <p:cNvSpPr/>
                <p:nvPr/>
              </p:nvSpPr>
              <p:spPr>
                <a:xfrm>
                  <a:off x="7676297" y="4812976"/>
                  <a:ext cx="1934988" cy="712450"/>
                </a:xfrm>
                <a:custGeom>
                  <a:avLst/>
                  <a:gdLst>
                    <a:gd name="connsiteX0" fmla="*/ 0 w 1268397"/>
                    <a:gd name="connsiteY0" fmla="*/ 0 h 634198"/>
                    <a:gd name="connsiteX1" fmla="*/ 1268397 w 1268397"/>
                    <a:gd name="connsiteY1" fmla="*/ 0 h 634198"/>
                    <a:gd name="connsiteX2" fmla="*/ 1268397 w 1268397"/>
                    <a:gd name="connsiteY2" fmla="*/ 634198 h 634198"/>
                    <a:gd name="connsiteX3" fmla="*/ 0 w 1268397"/>
                    <a:gd name="connsiteY3" fmla="*/ 634198 h 634198"/>
                    <a:gd name="connsiteX4" fmla="*/ 0 w 1268397"/>
                    <a:gd name="connsiteY4" fmla="*/ 0 h 6341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68397" h="634198">
                      <a:moveTo>
                        <a:pt x="0" y="0"/>
                      </a:moveTo>
                      <a:lnTo>
                        <a:pt x="1268397" y="0"/>
                      </a:lnTo>
                      <a:lnTo>
                        <a:pt x="1268397" y="634198"/>
                      </a:lnTo>
                      <a:lnTo>
                        <a:pt x="0" y="63419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244E"/>
                </a:solidFill>
                <a:ln w="10795" cap="flat" cmpd="sng" algn="ctr">
                  <a:noFill/>
                  <a:prstDash val="solid"/>
                </a:ln>
                <a:effectLst/>
              </p:spPr>
              <p:txBody>
                <a:bodyPr spcFirstLastPara="0" vert="horz" wrap="square" lIns="6985" tIns="6985" rIns="6985" bIns="6985" numCol="1" spcCol="1270" anchor="ctr" anchorCtr="0">
                  <a:noAutofit/>
                </a:bodyPr>
                <a:lstStyle/>
                <a:p>
                  <a:pPr lvl="0" algn="ctr" defTabSz="5334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nb-NO" sz="1600" kern="0" dirty="0">
                      <a:solidFill>
                        <a:prstClr val="white"/>
                      </a:solidFill>
                      <a:latin typeface="Open Sans SemiBold" panose="020B0706030804020204" pitchFamily="34" charset="0"/>
                      <a:ea typeface="Open Sans SemiBold" panose="020B0706030804020204" pitchFamily="34" charset="0"/>
                      <a:cs typeface="Open Sans SemiBold" panose="020B0706030804020204" pitchFamily="34" charset="0"/>
                    </a:rPr>
                    <a:t>Kommunal og justis</a:t>
                  </a:r>
                </a:p>
              </p:txBody>
            </p:sp>
            <p:sp>
              <p:nvSpPr>
                <p:cNvPr id="27" name="Frihåndsform: figur 26">
                  <a:extLst>
                    <a:ext uri="{FF2B5EF4-FFF2-40B4-BE49-F238E27FC236}">
                      <a16:creationId xmlns:a16="http://schemas.microsoft.com/office/drawing/2014/main" id="{E6CDF256-33DC-45DF-9092-222419C05460}"/>
                    </a:ext>
                  </a:extLst>
                </p:cNvPr>
                <p:cNvSpPr/>
                <p:nvPr/>
              </p:nvSpPr>
              <p:spPr>
                <a:xfrm>
                  <a:off x="1515039" y="3842683"/>
                  <a:ext cx="1934988" cy="712450"/>
                </a:xfrm>
                <a:custGeom>
                  <a:avLst/>
                  <a:gdLst>
                    <a:gd name="connsiteX0" fmla="*/ 0 w 1268397"/>
                    <a:gd name="connsiteY0" fmla="*/ 0 h 634198"/>
                    <a:gd name="connsiteX1" fmla="*/ 1268397 w 1268397"/>
                    <a:gd name="connsiteY1" fmla="*/ 0 h 634198"/>
                    <a:gd name="connsiteX2" fmla="*/ 1268397 w 1268397"/>
                    <a:gd name="connsiteY2" fmla="*/ 634198 h 634198"/>
                    <a:gd name="connsiteX3" fmla="*/ 0 w 1268397"/>
                    <a:gd name="connsiteY3" fmla="*/ 634198 h 634198"/>
                    <a:gd name="connsiteX4" fmla="*/ 0 w 1268397"/>
                    <a:gd name="connsiteY4" fmla="*/ 0 h 6341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68397" h="634198">
                      <a:moveTo>
                        <a:pt x="0" y="0"/>
                      </a:moveTo>
                      <a:lnTo>
                        <a:pt x="1268397" y="0"/>
                      </a:lnTo>
                      <a:lnTo>
                        <a:pt x="1268397" y="634198"/>
                      </a:lnTo>
                      <a:lnTo>
                        <a:pt x="0" y="63419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244E"/>
                </a:solidFill>
                <a:ln w="10795" cap="flat" cmpd="sng" algn="ctr">
                  <a:noFill/>
                  <a:prstDash val="solid"/>
                </a:ln>
                <a:effectLst/>
              </p:spPr>
              <p:txBody>
                <a:bodyPr spcFirstLastPara="0" vert="horz" wrap="square" lIns="6985" tIns="6985" rIns="6985" bIns="6985" numCol="1" spcCol="1270" anchor="ctr" anchorCtr="0">
                  <a:noAutofit/>
                </a:bodyPr>
                <a:lstStyle/>
                <a:p>
                  <a:pPr lvl="0" algn="ctr" defTabSz="5334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nb-NO" sz="1600" kern="0" dirty="0">
                      <a:solidFill>
                        <a:prstClr val="white"/>
                      </a:solidFill>
                      <a:latin typeface="Open Sans SemiBold" panose="020B0706030804020204" pitchFamily="34" charset="0"/>
                      <a:ea typeface="Open Sans SemiBold" panose="020B0706030804020204" pitchFamily="34" charset="0"/>
                      <a:cs typeface="Open Sans SemiBold" panose="020B0706030804020204" pitchFamily="34" charset="0"/>
                    </a:rPr>
                    <a:t>Oppvekst og velferd</a:t>
                  </a:r>
                </a:p>
              </p:txBody>
            </p:sp>
            <p:sp>
              <p:nvSpPr>
                <p:cNvPr id="28" name="Frihåndsform: figur 27">
                  <a:extLst>
                    <a:ext uri="{FF2B5EF4-FFF2-40B4-BE49-F238E27FC236}">
                      <a16:creationId xmlns:a16="http://schemas.microsoft.com/office/drawing/2014/main" id="{E83CEB7E-013C-4015-92D5-ADBEFA1EB1E7}"/>
                    </a:ext>
                  </a:extLst>
                </p:cNvPr>
                <p:cNvSpPr/>
                <p:nvPr/>
              </p:nvSpPr>
              <p:spPr>
                <a:xfrm>
                  <a:off x="8741972" y="3820684"/>
                  <a:ext cx="1934988" cy="712450"/>
                </a:xfrm>
                <a:custGeom>
                  <a:avLst/>
                  <a:gdLst>
                    <a:gd name="connsiteX0" fmla="*/ 0 w 1268397"/>
                    <a:gd name="connsiteY0" fmla="*/ 0 h 634198"/>
                    <a:gd name="connsiteX1" fmla="*/ 1268397 w 1268397"/>
                    <a:gd name="connsiteY1" fmla="*/ 0 h 634198"/>
                    <a:gd name="connsiteX2" fmla="*/ 1268397 w 1268397"/>
                    <a:gd name="connsiteY2" fmla="*/ 634198 h 634198"/>
                    <a:gd name="connsiteX3" fmla="*/ 0 w 1268397"/>
                    <a:gd name="connsiteY3" fmla="*/ 634198 h 634198"/>
                    <a:gd name="connsiteX4" fmla="*/ 0 w 1268397"/>
                    <a:gd name="connsiteY4" fmla="*/ 0 h 6341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68397" h="634198">
                      <a:moveTo>
                        <a:pt x="0" y="0"/>
                      </a:moveTo>
                      <a:lnTo>
                        <a:pt x="1268397" y="0"/>
                      </a:lnTo>
                      <a:lnTo>
                        <a:pt x="1268397" y="634198"/>
                      </a:lnTo>
                      <a:lnTo>
                        <a:pt x="0" y="63419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244E"/>
                </a:solidFill>
                <a:ln w="10795" cap="flat" cmpd="sng" algn="ctr">
                  <a:noFill/>
                  <a:prstDash val="solid"/>
                </a:ln>
                <a:effectLst/>
              </p:spPr>
              <p:txBody>
                <a:bodyPr spcFirstLastPara="0" vert="horz" wrap="square" lIns="6985" tIns="6985" rIns="6985" bIns="6985" numCol="1" spcCol="1270" anchor="ctr" anchorCtr="0">
                  <a:noAutofit/>
                </a:bodyPr>
                <a:lstStyle/>
                <a:p>
                  <a:pPr lvl="0" algn="ctr" defTabSz="5334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nn-NO" sz="1600" kern="0" dirty="0">
                      <a:solidFill>
                        <a:prstClr val="white"/>
                      </a:solidFill>
                      <a:latin typeface="Open Sans SemiBold" panose="020B0706030804020204" pitchFamily="34" charset="0"/>
                      <a:ea typeface="Open Sans SemiBold" panose="020B0706030804020204" pitchFamily="34" charset="0"/>
                      <a:cs typeface="Open Sans SemiBold" panose="020B0706030804020204" pitchFamily="34" charset="0"/>
                    </a:rPr>
                    <a:t>Klima og miljø</a:t>
                  </a:r>
                </a:p>
              </p:txBody>
            </p:sp>
            <p:sp>
              <p:nvSpPr>
                <p:cNvPr id="29" name="Frihåndsform: figur 28">
                  <a:extLst>
                    <a:ext uri="{FF2B5EF4-FFF2-40B4-BE49-F238E27FC236}">
                      <a16:creationId xmlns:a16="http://schemas.microsoft.com/office/drawing/2014/main" id="{518D5611-90D4-4FC9-A573-5F0BAC5D6EE8}"/>
                    </a:ext>
                  </a:extLst>
                </p:cNvPr>
                <p:cNvSpPr/>
                <p:nvPr/>
              </p:nvSpPr>
              <p:spPr>
                <a:xfrm>
                  <a:off x="6495373" y="3820684"/>
                  <a:ext cx="1934988" cy="712450"/>
                </a:xfrm>
                <a:custGeom>
                  <a:avLst/>
                  <a:gdLst>
                    <a:gd name="connsiteX0" fmla="*/ 0 w 1268397"/>
                    <a:gd name="connsiteY0" fmla="*/ 0 h 634198"/>
                    <a:gd name="connsiteX1" fmla="*/ 1268397 w 1268397"/>
                    <a:gd name="connsiteY1" fmla="*/ 0 h 634198"/>
                    <a:gd name="connsiteX2" fmla="*/ 1268397 w 1268397"/>
                    <a:gd name="connsiteY2" fmla="*/ 634198 h 634198"/>
                    <a:gd name="connsiteX3" fmla="*/ 0 w 1268397"/>
                    <a:gd name="connsiteY3" fmla="*/ 634198 h 634198"/>
                    <a:gd name="connsiteX4" fmla="*/ 0 w 1268397"/>
                    <a:gd name="connsiteY4" fmla="*/ 0 h 6341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68397" h="634198">
                      <a:moveTo>
                        <a:pt x="0" y="0"/>
                      </a:moveTo>
                      <a:lnTo>
                        <a:pt x="1268397" y="0"/>
                      </a:lnTo>
                      <a:lnTo>
                        <a:pt x="1268397" y="634198"/>
                      </a:lnTo>
                      <a:lnTo>
                        <a:pt x="0" y="63419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244E"/>
                </a:solidFill>
                <a:ln w="10795" cap="flat" cmpd="sng" algn="ctr">
                  <a:noFill/>
                  <a:prstDash val="solid"/>
                </a:ln>
                <a:effectLst/>
              </p:spPr>
              <p:txBody>
                <a:bodyPr spcFirstLastPara="0" vert="horz" wrap="square" lIns="6985" tIns="6985" rIns="6985" bIns="6985" numCol="1" spcCol="1270" anchor="ctr" anchorCtr="0">
                  <a:noAutofit/>
                </a:bodyPr>
                <a:lstStyle/>
                <a:p>
                  <a:pPr lvl="0" algn="ctr" defTabSz="4889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nb-NO" sz="1600" b="1" kern="0" dirty="0">
                      <a:solidFill>
                        <a:prstClr val="white"/>
                      </a:solidFill>
                      <a:latin typeface="Open Sans SemiBold" panose="020B0706030804020204" pitchFamily="34" charset="0"/>
                      <a:ea typeface="Open Sans SemiBold" panose="020B0706030804020204" pitchFamily="34" charset="0"/>
                      <a:cs typeface="Open Sans SemiBold" panose="020B0706030804020204" pitchFamily="34" charset="0"/>
                    </a:rPr>
                    <a:t>Organisasjon og utvikling</a:t>
                  </a:r>
                </a:p>
              </p:txBody>
            </p:sp>
            <p:sp>
              <p:nvSpPr>
                <p:cNvPr id="30" name="Frihåndsform: figur 29">
                  <a:extLst>
                    <a:ext uri="{FF2B5EF4-FFF2-40B4-BE49-F238E27FC236}">
                      <a16:creationId xmlns:a16="http://schemas.microsoft.com/office/drawing/2014/main" id="{CBB91D74-56DE-4BA2-93FB-12517674E29C}"/>
                    </a:ext>
                  </a:extLst>
                </p:cNvPr>
                <p:cNvSpPr/>
                <p:nvPr/>
              </p:nvSpPr>
              <p:spPr>
                <a:xfrm>
                  <a:off x="4825728" y="1199627"/>
                  <a:ext cx="2858838" cy="964678"/>
                </a:xfrm>
                <a:custGeom>
                  <a:avLst/>
                  <a:gdLst>
                    <a:gd name="connsiteX0" fmla="*/ 0 w 2018883"/>
                    <a:gd name="connsiteY0" fmla="*/ 0 h 800384"/>
                    <a:gd name="connsiteX1" fmla="*/ 2018883 w 2018883"/>
                    <a:gd name="connsiteY1" fmla="*/ 0 h 800384"/>
                    <a:gd name="connsiteX2" fmla="*/ 2018883 w 2018883"/>
                    <a:gd name="connsiteY2" fmla="*/ 800384 h 800384"/>
                    <a:gd name="connsiteX3" fmla="*/ 0 w 2018883"/>
                    <a:gd name="connsiteY3" fmla="*/ 800384 h 800384"/>
                    <a:gd name="connsiteX4" fmla="*/ 0 w 2018883"/>
                    <a:gd name="connsiteY4" fmla="*/ 0 h 8003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18883" h="800384">
                      <a:moveTo>
                        <a:pt x="0" y="0"/>
                      </a:moveTo>
                      <a:lnTo>
                        <a:pt x="2018883" y="0"/>
                      </a:lnTo>
                      <a:lnTo>
                        <a:pt x="2018883" y="800384"/>
                      </a:lnTo>
                      <a:lnTo>
                        <a:pt x="0" y="80038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244E"/>
                </a:solidFill>
                <a:ln w="10795" cap="flat" cmpd="sng" algn="ctr">
                  <a:noFill/>
                  <a:prstDash val="solid"/>
                </a:ln>
                <a:effectLst/>
              </p:spPr>
              <p:txBody>
                <a:bodyPr spcFirstLastPara="0" vert="horz" wrap="square" lIns="7620" tIns="7620" rIns="7620" bIns="7620" numCol="1" spcCol="1270" anchor="ctr" anchorCtr="0">
                  <a:noAutofit/>
                </a:bodyPr>
                <a:lstStyle/>
                <a:p>
                  <a:pPr lvl="0" algn="ctr" defTabSz="5334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defRPr/>
                  </a:pPr>
                  <a:r>
                    <a:rPr lang="nb-NO" sz="1600" kern="0" dirty="0">
                      <a:solidFill>
                        <a:prstClr val="white"/>
                      </a:solidFill>
                      <a:latin typeface="Open Sans SemiBold" panose="020B0706030804020204" pitchFamily="34" charset="0"/>
                      <a:ea typeface="Open Sans SemiBold" panose="020B0706030804020204" pitchFamily="34" charset="0"/>
                      <a:cs typeface="Open Sans SemiBold" panose="020B0706030804020204" pitchFamily="34" charset="0"/>
                    </a:rPr>
                    <a:t>Statsforvalter</a:t>
                  </a:r>
                </a:p>
                <a:p>
                  <a:pPr marL="0" marR="0" lvl="0" indent="0" algn="ctr" defTabSz="533400" eaLnBrk="1" fontAlgn="auto" latinLnBrk="0" hangingPunct="1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b-NO" sz="160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endParaRPr>
                </a:p>
                <a:p>
                  <a:pPr lvl="0" algn="ctr" defTabSz="5334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defRPr/>
                  </a:pPr>
                  <a:r>
                    <a:rPr lang="nb-NO" sz="1600" kern="0" dirty="0">
                      <a:solidFill>
                        <a:prstClr val="white"/>
                      </a:solidFill>
                      <a:latin typeface="Open Sans SemiBold" panose="020B0706030804020204" pitchFamily="34" charset="0"/>
                      <a:ea typeface="Open Sans SemiBold" panose="020B0706030804020204" pitchFamily="34" charset="0"/>
                      <a:cs typeface="Open Sans SemiBold" panose="020B0706030804020204" pitchFamily="34" charset="0"/>
                    </a:rPr>
                    <a:t>Assisterende </a:t>
                  </a:r>
                  <a:r>
                    <a:rPr kumimoji="0" lang="nb-NO" sz="1600" i="0" u="none" strike="noStrike" kern="0" cap="none" spc="0" normalizeH="0" baseline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Open Sans SemiBold" panose="020B0706030804020204" pitchFamily="34" charset="0"/>
                      <a:ea typeface="Open Sans SemiBold" panose="020B0706030804020204" pitchFamily="34" charset="0"/>
                      <a:cs typeface="Open Sans SemiBold" panose="020B0706030804020204" pitchFamily="34" charset="0"/>
                    </a:rPr>
                    <a:t>s</a:t>
                  </a:r>
                  <a:r>
                    <a:rPr lang="nb-NO" sz="1600" kern="0" dirty="0">
                      <a:solidFill>
                        <a:prstClr val="white"/>
                      </a:solidFill>
                      <a:latin typeface="Open Sans SemiBold" panose="020B0706030804020204" pitchFamily="34" charset="0"/>
                      <a:ea typeface="Open Sans SemiBold" panose="020B0706030804020204" pitchFamily="34" charset="0"/>
                      <a:cs typeface="Open Sans SemiBold" panose="020B0706030804020204" pitchFamily="34" charset="0"/>
                    </a:rPr>
                    <a:t>tatsforvalter</a:t>
                  </a:r>
                </a:p>
              </p:txBody>
            </p:sp>
          </p:grpSp>
          <p:sp>
            <p:nvSpPr>
              <p:cNvPr id="14" name="Frihåndsform: figur 13">
                <a:extLst>
                  <a:ext uri="{FF2B5EF4-FFF2-40B4-BE49-F238E27FC236}">
                    <a16:creationId xmlns:a16="http://schemas.microsoft.com/office/drawing/2014/main" id="{9912C60C-955C-4F1C-8A63-AE5D779B6876}"/>
                  </a:ext>
                </a:extLst>
              </p:cNvPr>
              <p:cNvSpPr/>
              <p:nvPr/>
            </p:nvSpPr>
            <p:spPr>
              <a:xfrm>
                <a:off x="3799377" y="2203650"/>
                <a:ext cx="2162792" cy="910026"/>
              </a:xfrm>
              <a:custGeom>
                <a:avLst/>
                <a:gdLst>
                  <a:gd name="connsiteX0" fmla="*/ 0 w 1268397"/>
                  <a:gd name="connsiteY0" fmla="*/ 0 h 634198"/>
                  <a:gd name="connsiteX1" fmla="*/ 1268397 w 1268397"/>
                  <a:gd name="connsiteY1" fmla="*/ 0 h 634198"/>
                  <a:gd name="connsiteX2" fmla="*/ 1268397 w 1268397"/>
                  <a:gd name="connsiteY2" fmla="*/ 634198 h 634198"/>
                  <a:gd name="connsiteX3" fmla="*/ 0 w 1268397"/>
                  <a:gd name="connsiteY3" fmla="*/ 634198 h 634198"/>
                  <a:gd name="connsiteX4" fmla="*/ 0 w 1268397"/>
                  <a:gd name="connsiteY4" fmla="*/ 0 h 634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68397" h="634198">
                    <a:moveTo>
                      <a:pt x="0" y="0"/>
                    </a:moveTo>
                    <a:lnTo>
                      <a:pt x="1268397" y="0"/>
                    </a:lnTo>
                    <a:lnTo>
                      <a:pt x="1268397" y="634198"/>
                    </a:lnTo>
                    <a:lnTo>
                      <a:pt x="0" y="63419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3D6D9"/>
              </a:solidFill>
              <a:ln w="10795" cap="flat" cmpd="sng" algn="ctr">
                <a:noFill/>
                <a:prstDash val="solid"/>
              </a:ln>
              <a:effectLst/>
            </p:spPr>
            <p:txBody>
              <a:bodyPr spcFirstLastPara="0" vert="horz" wrap="square" lIns="6985" tIns="6985" rIns="6985" bIns="6985" numCol="1" spcCol="1270" anchor="ctr" anchorCtr="0">
                <a:noAutofit/>
              </a:bodyPr>
              <a:lstStyle/>
              <a:p>
                <a:pPr lvl="0" algn="ctr" defTabSz="4889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nb-NO" sz="1600" kern="0" dirty="0">
                    <a:solidFill>
                      <a:schemeClr val="bg2">
                        <a:lumMod val="10000"/>
                      </a:schemeClr>
                    </a:solidFill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rPr>
                  <a:t>Kommunikasjon og</a:t>
                </a:r>
              </a:p>
              <a:p>
                <a:pPr lvl="0" algn="ctr" defTabSz="4889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nb-NO" sz="1600" kern="0" dirty="0">
                    <a:solidFill>
                      <a:schemeClr val="bg2">
                        <a:lumMod val="10000"/>
                      </a:schemeClr>
                    </a:solidFill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rPr>
                  <a:t>lederstøtte</a:t>
                </a:r>
                <a:endParaRPr lang="nb-NO" sz="1600" b="1" kern="0" dirty="0">
                  <a:solidFill>
                    <a:schemeClr val="bg2">
                      <a:lumMod val="10000"/>
                    </a:schemeClr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endParaRPr>
              </a:p>
            </p:txBody>
          </p:sp>
        </p:grpSp>
        <p:sp>
          <p:nvSpPr>
            <p:cNvPr id="10" name="Frihåndsform: figur 9">
              <a:extLst>
                <a:ext uri="{FF2B5EF4-FFF2-40B4-BE49-F238E27FC236}">
                  <a16:creationId xmlns:a16="http://schemas.microsoft.com/office/drawing/2014/main" id="{D7B4E6E4-B63E-4328-AB28-986EED1487AB}"/>
                </a:ext>
              </a:extLst>
            </p:cNvPr>
            <p:cNvSpPr/>
            <p:nvPr userDrawn="1"/>
          </p:nvSpPr>
          <p:spPr>
            <a:xfrm>
              <a:off x="5191958" y="4976975"/>
              <a:ext cx="2162792" cy="910026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244E"/>
            </a:solidFill>
            <a:ln w="10795" cap="flat" cmpd="sng" algn="ctr">
              <a:noFill/>
              <a:prstDash val="solid"/>
            </a:ln>
            <a:effectLst/>
          </p:spPr>
          <p:txBody>
            <a:bodyPr spcFirstLastPara="0" vert="horz" wrap="square" lIns="6985" tIns="6985" rIns="6985" bIns="6985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b-NO" sz="1600" kern="0" dirty="0">
                  <a:solidFill>
                    <a:prstClr val="white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Reindrift</a:t>
              </a:r>
              <a:endParaRPr lang="nb-NO" sz="1600" b="1" kern="0" dirty="0">
                <a:solidFill>
                  <a:prstClr val="white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cxnSp>
          <p:nvCxnSpPr>
            <p:cNvPr id="12" name="Rett linje 11">
              <a:extLst>
                <a:ext uri="{FF2B5EF4-FFF2-40B4-BE49-F238E27FC236}">
                  <a16:creationId xmlns:a16="http://schemas.microsoft.com/office/drawing/2014/main" id="{1DE18E5D-3E62-4DE2-BE45-4804524324B3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6265414" y="3439166"/>
              <a:ext cx="7940" cy="1537809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65000"/>
                </a:schemeClr>
              </a:solidFill>
              <a:prstDash val="soli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152711426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rganisasjonskart uten seksjo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e 10">
            <a:extLst>
              <a:ext uri="{FF2B5EF4-FFF2-40B4-BE49-F238E27FC236}">
                <a16:creationId xmlns:a16="http://schemas.microsoft.com/office/drawing/2014/main" id="{72EF0751-2B5B-4284-833D-CA315BECB4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0" b="17283"/>
          <a:stretch/>
        </p:blipFill>
        <p:spPr>
          <a:xfrm>
            <a:off x="0" y="3615079"/>
            <a:ext cx="7425160" cy="3178737"/>
          </a:xfrm>
          <a:prstGeom prst="rect">
            <a:avLst/>
          </a:prstGeom>
        </p:spPr>
      </p:pic>
      <p:pic>
        <p:nvPicPr>
          <p:cNvPr id="8" name="Bilde 7">
            <a:extLst>
              <a:ext uri="{FF2B5EF4-FFF2-40B4-BE49-F238E27FC236}">
                <a16:creationId xmlns:a16="http://schemas.microsoft.com/office/drawing/2014/main" id="{8DE97E4E-7214-4621-A6CE-34EFB48D56B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grpSp>
        <p:nvGrpSpPr>
          <p:cNvPr id="4" name="Gruppe 3">
            <a:extLst>
              <a:ext uri="{FF2B5EF4-FFF2-40B4-BE49-F238E27FC236}">
                <a16:creationId xmlns:a16="http://schemas.microsoft.com/office/drawing/2014/main" id="{45264681-1720-4623-A96B-E7B72C2E9018}"/>
              </a:ext>
            </a:extLst>
          </p:cNvPr>
          <p:cNvGrpSpPr/>
          <p:nvPr userDrawn="1"/>
        </p:nvGrpSpPr>
        <p:grpSpPr>
          <a:xfrm>
            <a:off x="571500" y="465398"/>
            <a:ext cx="11346873" cy="5530157"/>
            <a:chOff x="571500" y="465398"/>
            <a:chExt cx="11346873" cy="5530157"/>
          </a:xfrm>
        </p:grpSpPr>
        <p:grpSp>
          <p:nvGrpSpPr>
            <p:cNvPr id="5" name="Gruppe 4">
              <a:extLst>
                <a:ext uri="{FF2B5EF4-FFF2-40B4-BE49-F238E27FC236}">
                  <a16:creationId xmlns:a16="http://schemas.microsoft.com/office/drawing/2014/main" id="{4EB802DB-766C-428E-A08F-492048A73EF9}"/>
                </a:ext>
              </a:extLst>
            </p:cNvPr>
            <p:cNvGrpSpPr/>
            <p:nvPr/>
          </p:nvGrpSpPr>
          <p:grpSpPr>
            <a:xfrm>
              <a:off x="571500" y="465398"/>
              <a:ext cx="11346873" cy="5530157"/>
              <a:chOff x="571500" y="465398"/>
              <a:chExt cx="11346873" cy="5530157"/>
            </a:xfrm>
          </p:grpSpPr>
          <p:grpSp>
            <p:nvGrpSpPr>
              <p:cNvPr id="7" name="Gruppe 6">
                <a:extLst>
                  <a:ext uri="{FF2B5EF4-FFF2-40B4-BE49-F238E27FC236}">
                    <a16:creationId xmlns:a16="http://schemas.microsoft.com/office/drawing/2014/main" id="{755EAA4A-9B4F-43B5-9F7A-3E5A2E0280E7}"/>
                  </a:ext>
                </a:extLst>
              </p:cNvPr>
              <p:cNvGrpSpPr/>
              <p:nvPr/>
            </p:nvGrpSpPr>
            <p:grpSpPr>
              <a:xfrm>
                <a:off x="571500" y="465398"/>
                <a:ext cx="11346873" cy="5530157"/>
                <a:chOff x="1515039" y="1104523"/>
                <a:chExt cx="9161921" cy="4420903"/>
              </a:xfrm>
            </p:grpSpPr>
            <p:cxnSp>
              <p:nvCxnSpPr>
                <p:cNvPr id="12" name="Rett linje 11">
                  <a:extLst>
                    <a:ext uri="{FF2B5EF4-FFF2-40B4-BE49-F238E27FC236}">
                      <a16:creationId xmlns:a16="http://schemas.microsoft.com/office/drawing/2014/main" id="{EA3D3104-D32C-40FD-A229-AC3F95D4FC8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898159" y="2962475"/>
                  <a:ext cx="349410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chemeClr val="bg1">
                      <a:lumMod val="75000"/>
                    </a:schemeClr>
                  </a:solidFill>
                  <a:prstDash val="solid"/>
                </a:ln>
                <a:effectLst/>
              </p:spPr>
            </p:cxnSp>
            <p:sp>
              <p:nvSpPr>
                <p:cNvPr id="13" name="Frihåndsform: figur 12">
                  <a:extLst>
                    <a:ext uri="{FF2B5EF4-FFF2-40B4-BE49-F238E27FC236}">
                      <a16:creationId xmlns:a16="http://schemas.microsoft.com/office/drawing/2014/main" id="{44527F1F-F8DE-4E2B-A79C-16821367792F}"/>
                    </a:ext>
                  </a:extLst>
                </p:cNvPr>
                <p:cNvSpPr/>
                <p:nvPr/>
              </p:nvSpPr>
              <p:spPr>
                <a:xfrm>
                  <a:off x="5187965" y="1104523"/>
                  <a:ext cx="2216634" cy="1269661"/>
                </a:xfrm>
                <a:custGeom>
                  <a:avLst/>
                  <a:gdLst>
                    <a:gd name="connsiteX0" fmla="*/ 0 w 2018883"/>
                    <a:gd name="connsiteY0" fmla="*/ 0 h 800384"/>
                    <a:gd name="connsiteX1" fmla="*/ 2018883 w 2018883"/>
                    <a:gd name="connsiteY1" fmla="*/ 0 h 800384"/>
                    <a:gd name="connsiteX2" fmla="*/ 2018883 w 2018883"/>
                    <a:gd name="connsiteY2" fmla="*/ 800384 h 800384"/>
                    <a:gd name="connsiteX3" fmla="*/ 0 w 2018883"/>
                    <a:gd name="connsiteY3" fmla="*/ 800384 h 800384"/>
                    <a:gd name="connsiteX4" fmla="*/ 0 w 2018883"/>
                    <a:gd name="connsiteY4" fmla="*/ 0 h 8003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18883" h="800384">
                      <a:moveTo>
                        <a:pt x="0" y="0"/>
                      </a:moveTo>
                      <a:lnTo>
                        <a:pt x="2018883" y="0"/>
                      </a:lnTo>
                      <a:lnTo>
                        <a:pt x="2018883" y="800384"/>
                      </a:lnTo>
                      <a:lnTo>
                        <a:pt x="0" y="80038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244E"/>
                </a:solidFill>
                <a:ln w="10795" cap="flat" cmpd="sng" algn="ctr">
                  <a:solidFill>
                    <a:sysClr val="window" lastClr="FFFFFF">
                      <a:hueOff val="0"/>
                      <a:satOff val="0"/>
                      <a:lumOff val="0"/>
                      <a:alphaOff val="0"/>
                    </a:sysClr>
                  </a:solidFill>
                  <a:prstDash val="solid"/>
                </a:ln>
                <a:effectLst/>
              </p:spPr>
              <p:txBody>
                <a:bodyPr spcFirstLastPara="0" vert="horz" wrap="square" lIns="7620" tIns="7620" rIns="7620" bIns="7620" numCol="1" spcCol="1270" anchor="ctr" anchorCtr="0">
                  <a:noAutofit/>
                </a:bodyPr>
                <a:lstStyle/>
                <a:p>
                  <a:pPr lvl="0" algn="ctr" defTabSz="5334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defRPr/>
                  </a:pPr>
                  <a:r>
                    <a:rPr lang="nb-NO" sz="1600" kern="0" dirty="0">
                      <a:solidFill>
                        <a:prstClr val="white"/>
                      </a:solidFill>
                      <a:latin typeface="Open Sans SemiBold" panose="020B0706030804020204" pitchFamily="34" charset="0"/>
                      <a:ea typeface="Open Sans SemiBold" panose="020B0706030804020204" pitchFamily="34" charset="0"/>
                      <a:cs typeface="Open Sans SemiBold" panose="020B0706030804020204" pitchFamily="34" charset="0"/>
                    </a:rPr>
                    <a:t>Statsforvalter</a:t>
                  </a:r>
                </a:p>
                <a:p>
                  <a:pPr lvl="0" algn="ctr" defTabSz="5334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defRPr/>
                  </a:pPr>
                  <a:r>
                    <a:rPr lang="nb-NO" sz="1400" i="1" kern="0" dirty="0">
                      <a:solidFill>
                        <a:prstClr val="white"/>
                      </a:solidFill>
                      <a:latin typeface="Open Sans SemiBold" panose="020B0706030804020204" pitchFamily="34" charset="0"/>
                      <a:ea typeface="Open Sans SemiBold" panose="020B0706030804020204" pitchFamily="34" charset="0"/>
                      <a:cs typeface="Open Sans SemiBold" panose="020B0706030804020204" pitchFamily="34" charset="0"/>
                    </a:rPr>
                    <a:t>Frank Jenssen</a:t>
                  </a:r>
                </a:p>
                <a:p>
                  <a:pPr lvl="0" algn="ctr" defTabSz="5334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defRPr/>
                  </a:pPr>
                  <a:endParaRPr lang="nb-NO" sz="1400" kern="0" dirty="0">
                    <a:solidFill>
                      <a:prstClr val="white"/>
                    </a:solidFill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endParaRPr>
                </a:p>
                <a:p>
                  <a:pPr lvl="0" algn="ctr" defTabSz="5334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defRPr/>
                  </a:pPr>
                  <a:r>
                    <a:rPr lang="nb-NO" sz="1600" kern="0" dirty="0">
                      <a:solidFill>
                        <a:prstClr val="white"/>
                      </a:solidFill>
                      <a:latin typeface="Open Sans SemiBold" panose="020B0706030804020204" pitchFamily="34" charset="0"/>
                      <a:ea typeface="Open Sans SemiBold" panose="020B0706030804020204" pitchFamily="34" charset="0"/>
                      <a:cs typeface="Open Sans SemiBold" panose="020B0706030804020204" pitchFamily="34" charset="0"/>
                    </a:rPr>
                    <a:t>Assisterende statsforvalter</a:t>
                  </a:r>
                </a:p>
                <a:p>
                  <a:pPr lvl="0" algn="ctr" defTabSz="5334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defRPr/>
                  </a:pPr>
                  <a:r>
                    <a:rPr lang="nb-NO" sz="1400" i="1" kern="0" dirty="0">
                      <a:solidFill>
                        <a:prstClr val="white"/>
                      </a:solidFill>
                      <a:latin typeface="Open Sans SemiBold" panose="020B0706030804020204" pitchFamily="34" charset="0"/>
                      <a:ea typeface="Open Sans SemiBold" panose="020B0706030804020204" pitchFamily="34" charset="0"/>
                      <a:cs typeface="Open Sans SemiBold" panose="020B0706030804020204" pitchFamily="34" charset="0"/>
                    </a:rPr>
                    <a:t>Øystein Johannessen</a:t>
                  </a:r>
                  <a:endParaRPr lang="nb-NO" sz="1400" i="1" kern="0" dirty="0">
                    <a:solidFill>
                      <a:prstClr val="white"/>
                    </a:solidFill>
                    <a:ea typeface="Open Sans SemiBold" panose="020B0706030804020204" pitchFamily="34" charset="0"/>
                    <a:cs typeface="Open Sans SemiBold" panose="020B0706030804020204" pitchFamily="34" charset="0"/>
                  </a:endParaRPr>
                </a:p>
              </p:txBody>
            </p:sp>
            <p:cxnSp>
              <p:nvCxnSpPr>
                <p:cNvPr id="14" name="Rett linje 13">
                  <a:extLst>
                    <a:ext uri="{FF2B5EF4-FFF2-40B4-BE49-F238E27FC236}">
                      <a16:creationId xmlns:a16="http://schemas.microsoft.com/office/drawing/2014/main" id="{0D5BA52A-9E08-401E-865F-F306C98B0F8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411947" y="3610894"/>
                  <a:ext cx="7326468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chemeClr val="bg1">
                      <a:lumMod val="75000"/>
                    </a:schemeClr>
                  </a:solidFill>
                  <a:prstDash val="solid"/>
                </a:ln>
                <a:effectLst/>
              </p:spPr>
            </p:cxnSp>
            <p:cxnSp>
              <p:nvCxnSpPr>
                <p:cNvPr id="15" name="Rett linje 14">
                  <a:extLst>
                    <a:ext uri="{FF2B5EF4-FFF2-40B4-BE49-F238E27FC236}">
                      <a16:creationId xmlns:a16="http://schemas.microsoft.com/office/drawing/2014/main" id="{1216C12F-05C5-498E-A5B3-06ED3B496F5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254673" y="2375937"/>
                  <a:ext cx="0" cy="1231452"/>
                </a:xfrm>
                <a:prstGeom prst="line">
                  <a:avLst/>
                </a:prstGeom>
                <a:noFill/>
                <a:ln w="9525" cap="flat" cmpd="sng" algn="ctr">
                  <a:solidFill>
                    <a:schemeClr val="bg1">
                      <a:lumMod val="75000"/>
                    </a:schemeClr>
                  </a:solidFill>
                  <a:prstDash val="solid"/>
                </a:ln>
                <a:effectLst/>
              </p:spPr>
            </p:cxnSp>
            <p:cxnSp>
              <p:nvCxnSpPr>
                <p:cNvPr id="16" name="Rett linje 15">
                  <a:extLst>
                    <a:ext uri="{FF2B5EF4-FFF2-40B4-BE49-F238E27FC236}">
                      <a16:creationId xmlns:a16="http://schemas.microsoft.com/office/drawing/2014/main" id="{C6ED6D05-E872-4656-B59C-59102189ADF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2411947" y="3607389"/>
                  <a:ext cx="0" cy="247645"/>
                </a:xfrm>
                <a:prstGeom prst="line">
                  <a:avLst/>
                </a:prstGeom>
                <a:noFill/>
                <a:ln w="9525" cap="flat" cmpd="sng" algn="ctr">
                  <a:solidFill>
                    <a:schemeClr val="bg1">
                      <a:lumMod val="75000"/>
                    </a:schemeClr>
                  </a:solidFill>
                  <a:prstDash val="solid"/>
                </a:ln>
                <a:effectLst/>
              </p:spPr>
            </p:cxnSp>
            <p:cxnSp>
              <p:nvCxnSpPr>
                <p:cNvPr id="17" name="Rett linje 16">
                  <a:extLst>
                    <a:ext uri="{FF2B5EF4-FFF2-40B4-BE49-F238E27FC236}">
                      <a16:creationId xmlns:a16="http://schemas.microsoft.com/office/drawing/2014/main" id="{C50EA2FD-94B1-4FA0-9201-4D71F64A7EC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3800817" y="3607389"/>
                  <a:ext cx="0" cy="1375848"/>
                </a:xfrm>
                <a:prstGeom prst="line">
                  <a:avLst/>
                </a:prstGeom>
                <a:noFill/>
                <a:ln w="9525" cap="flat" cmpd="sng" algn="ctr">
                  <a:solidFill>
                    <a:schemeClr val="bg1">
                      <a:lumMod val="75000"/>
                    </a:schemeClr>
                  </a:solidFill>
                  <a:prstDash val="solid"/>
                </a:ln>
                <a:effectLst/>
              </p:spPr>
            </p:cxnSp>
            <p:cxnSp>
              <p:nvCxnSpPr>
                <p:cNvPr id="18" name="Rett linje 17">
                  <a:extLst>
                    <a:ext uri="{FF2B5EF4-FFF2-40B4-BE49-F238E27FC236}">
                      <a16:creationId xmlns:a16="http://schemas.microsoft.com/office/drawing/2014/main" id="{6A1795C0-FC73-4C97-AC96-06CE4A17F988}"/>
                    </a:ext>
                  </a:extLst>
                </p:cNvPr>
                <p:cNvCxnSpPr/>
                <p:nvPr/>
              </p:nvCxnSpPr>
              <p:spPr>
                <a:xfrm flipV="1">
                  <a:off x="9738415" y="3607389"/>
                  <a:ext cx="0" cy="235294"/>
                </a:xfrm>
                <a:prstGeom prst="line">
                  <a:avLst/>
                </a:prstGeom>
                <a:noFill/>
                <a:ln w="9525" cap="flat" cmpd="sng" algn="ctr">
                  <a:solidFill>
                    <a:schemeClr val="bg1">
                      <a:lumMod val="75000"/>
                    </a:schemeClr>
                  </a:solidFill>
                  <a:prstDash val="solid"/>
                </a:ln>
                <a:effectLst/>
              </p:spPr>
            </p:cxnSp>
            <p:cxnSp>
              <p:nvCxnSpPr>
                <p:cNvPr id="19" name="Rett linje 18">
                  <a:extLst>
                    <a:ext uri="{FF2B5EF4-FFF2-40B4-BE49-F238E27FC236}">
                      <a16:creationId xmlns:a16="http://schemas.microsoft.com/office/drawing/2014/main" id="{A66483F9-E777-44D5-A340-B1BD172221BA}"/>
                    </a:ext>
                  </a:extLst>
                </p:cNvPr>
                <p:cNvCxnSpPr/>
                <p:nvPr/>
              </p:nvCxnSpPr>
              <p:spPr>
                <a:xfrm flipV="1">
                  <a:off x="7607164" y="3607389"/>
                  <a:ext cx="0" cy="235294"/>
                </a:xfrm>
                <a:prstGeom prst="line">
                  <a:avLst/>
                </a:prstGeom>
                <a:noFill/>
                <a:ln w="9525" cap="flat" cmpd="sng" algn="ctr">
                  <a:solidFill>
                    <a:schemeClr val="bg1">
                      <a:lumMod val="75000"/>
                    </a:schemeClr>
                  </a:solidFill>
                  <a:prstDash val="solid"/>
                </a:ln>
                <a:effectLst/>
              </p:spPr>
            </p:cxnSp>
            <p:cxnSp>
              <p:nvCxnSpPr>
                <p:cNvPr id="20" name="Rett linje 19">
                  <a:extLst>
                    <a:ext uri="{FF2B5EF4-FFF2-40B4-BE49-F238E27FC236}">
                      <a16:creationId xmlns:a16="http://schemas.microsoft.com/office/drawing/2014/main" id="{C064062A-8BDA-4AE6-BD58-4223A69507F3}"/>
                    </a:ext>
                  </a:extLst>
                </p:cNvPr>
                <p:cNvCxnSpPr/>
                <p:nvPr/>
              </p:nvCxnSpPr>
              <p:spPr>
                <a:xfrm flipV="1">
                  <a:off x="5008770" y="3607389"/>
                  <a:ext cx="0" cy="235294"/>
                </a:xfrm>
                <a:prstGeom prst="line">
                  <a:avLst/>
                </a:prstGeom>
                <a:noFill/>
                <a:ln w="9525" cap="flat" cmpd="sng" algn="ctr">
                  <a:solidFill>
                    <a:schemeClr val="bg1">
                      <a:lumMod val="75000"/>
                    </a:schemeClr>
                  </a:solidFill>
                  <a:prstDash val="solid"/>
                </a:ln>
                <a:effectLst/>
              </p:spPr>
            </p:cxnSp>
            <p:cxnSp>
              <p:nvCxnSpPr>
                <p:cNvPr id="21" name="Rett linje 20">
                  <a:extLst>
                    <a:ext uri="{FF2B5EF4-FFF2-40B4-BE49-F238E27FC236}">
                      <a16:creationId xmlns:a16="http://schemas.microsoft.com/office/drawing/2014/main" id="{0232A7B8-7F51-4921-A9EA-190787F1C0A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8571485" y="3607389"/>
                  <a:ext cx="0" cy="1269619"/>
                </a:xfrm>
                <a:prstGeom prst="line">
                  <a:avLst/>
                </a:prstGeom>
                <a:noFill/>
                <a:ln w="9525" cap="flat" cmpd="sng" algn="ctr">
                  <a:solidFill>
                    <a:schemeClr val="bg1">
                      <a:lumMod val="75000"/>
                    </a:schemeClr>
                  </a:solidFill>
                  <a:prstDash val="solid"/>
                </a:ln>
                <a:effectLst/>
              </p:spPr>
            </p:cxnSp>
            <p:sp>
              <p:nvSpPr>
                <p:cNvPr id="22" name="Frihåndsform: figur 21">
                  <a:extLst>
                    <a:ext uri="{FF2B5EF4-FFF2-40B4-BE49-F238E27FC236}">
                      <a16:creationId xmlns:a16="http://schemas.microsoft.com/office/drawing/2014/main" id="{3F49F7FF-3147-4F18-A761-DB05261C46ED}"/>
                    </a:ext>
                  </a:extLst>
                </p:cNvPr>
                <p:cNvSpPr/>
                <p:nvPr/>
              </p:nvSpPr>
              <p:spPr>
                <a:xfrm>
                  <a:off x="2833323" y="4812976"/>
                  <a:ext cx="1934988" cy="712450"/>
                </a:xfrm>
                <a:custGeom>
                  <a:avLst/>
                  <a:gdLst>
                    <a:gd name="connsiteX0" fmla="*/ 0 w 1268397"/>
                    <a:gd name="connsiteY0" fmla="*/ 0 h 634198"/>
                    <a:gd name="connsiteX1" fmla="*/ 1268397 w 1268397"/>
                    <a:gd name="connsiteY1" fmla="*/ 0 h 634198"/>
                    <a:gd name="connsiteX2" fmla="*/ 1268397 w 1268397"/>
                    <a:gd name="connsiteY2" fmla="*/ 634198 h 634198"/>
                    <a:gd name="connsiteX3" fmla="*/ 0 w 1268397"/>
                    <a:gd name="connsiteY3" fmla="*/ 634198 h 634198"/>
                    <a:gd name="connsiteX4" fmla="*/ 0 w 1268397"/>
                    <a:gd name="connsiteY4" fmla="*/ 0 h 6341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68397" h="634198">
                      <a:moveTo>
                        <a:pt x="0" y="0"/>
                      </a:moveTo>
                      <a:lnTo>
                        <a:pt x="1268397" y="0"/>
                      </a:lnTo>
                      <a:lnTo>
                        <a:pt x="1268397" y="634198"/>
                      </a:lnTo>
                      <a:lnTo>
                        <a:pt x="0" y="63419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244E"/>
                </a:solidFill>
                <a:ln w="10795" cap="flat" cmpd="sng" algn="ctr">
                  <a:noFill/>
                  <a:prstDash val="solid"/>
                </a:ln>
                <a:effectLst/>
              </p:spPr>
              <p:txBody>
                <a:bodyPr spcFirstLastPara="0" vert="horz" wrap="square" lIns="6985" tIns="6985" rIns="6985" bIns="6985" numCol="1" spcCol="1270" anchor="ctr" anchorCtr="0">
                  <a:noAutofit/>
                </a:bodyPr>
                <a:lstStyle/>
                <a:p>
                  <a:pPr lvl="0" algn="ctr" defTabSz="5334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nb-NO" sz="1600" kern="0" dirty="0">
                      <a:solidFill>
                        <a:prstClr val="white"/>
                      </a:solidFill>
                      <a:latin typeface="Open Sans SemiBold" panose="020B0706030804020204" pitchFamily="34" charset="0"/>
                      <a:ea typeface="Open Sans SemiBold" panose="020B0706030804020204" pitchFamily="34" charset="0"/>
                      <a:cs typeface="Open Sans SemiBold" panose="020B0706030804020204" pitchFamily="34" charset="0"/>
                    </a:rPr>
                    <a:t>Helse og omsorg</a:t>
                  </a:r>
                </a:p>
                <a:p>
                  <a:pPr lvl="0" algn="ctr" defTabSz="5334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nb-NO" sz="1400" i="1" kern="0" dirty="0">
                      <a:solidFill>
                        <a:prstClr val="white"/>
                      </a:solidFill>
                      <a:latin typeface="Open Sans SemiBold" panose="020B0706030804020204" pitchFamily="34" charset="0"/>
                      <a:ea typeface="Open Sans SemiBold" panose="020B0706030804020204" pitchFamily="34" charset="0"/>
                      <a:cs typeface="Open Sans SemiBold" panose="020B0706030804020204" pitchFamily="34" charset="0"/>
                    </a:rPr>
                    <a:t>Jan Vaage</a:t>
                  </a:r>
                </a:p>
              </p:txBody>
            </p:sp>
            <p:sp>
              <p:nvSpPr>
                <p:cNvPr id="23" name="Frihåndsform: figur 22">
                  <a:extLst>
                    <a:ext uri="{FF2B5EF4-FFF2-40B4-BE49-F238E27FC236}">
                      <a16:creationId xmlns:a16="http://schemas.microsoft.com/office/drawing/2014/main" id="{03B5B48F-94D2-47AE-A3D1-6106E30AA6CE}"/>
                    </a:ext>
                  </a:extLst>
                </p:cNvPr>
                <p:cNvSpPr/>
                <p:nvPr/>
              </p:nvSpPr>
              <p:spPr>
                <a:xfrm>
                  <a:off x="4061551" y="3842683"/>
                  <a:ext cx="1934988" cy="712450"/>
                </a:xfrm>
                <a:custGeom>
                  <a:avLst/>
                  <a:gdLst>
                    <a:gd name="connsiteX0" fmla="*/ 0 w 1268397"/>
                    <a:gd name="connsiteY0" fmla="*/ 0 h 634198"/>
                    <a:gd name="connsiteX1" fmla="*/ 1268397 w 1268397"/>
                    <a:gd name="connsiteY1" fmla="*/ 0 h 634198"/>
                    <a:gd name="connsiteX2" fmla="*/ 1268397 w 1268397"/>
                    <a:gd name="connsiteY2" fmla="*/ 634198 h 634198"/>
                    <a:gd name="connsiteX3" fmla="*/ 0 w 1268397"/>
                    <a:gd name="connsiteY3" fmla="*/ 634198 h 634198"/>
                    <a:gd name="connsiteX4" fmla="*/ 0 w 1268397"/>
                    <a:gd name="connsiteY4" fmla="*/ 0 h 6341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68397" h="634198">
                      <a:moveTo>
                        <a:pt x="0" y="0"/>
                      </a:moveTo>
                      <a:lnTo>
                        <a:pt x="1268397" y="0"/>
                      </a:lnTo>
                      <a:lnTo>
                        <a:pt x="1268397" y="634198"/>
                      </a:lnTo>
                      <a:lnTo>
                        <a:pt x="0" y="63419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244E"/>
                </a:solidFill>
                <a:ln w="10795" cap="flat" cmpd="sng" algn="ctr">
                  <a:noFill/>
                  <a:prstDash val="solid"/>
                </a:ln>
                <a:effectLst/>
              </p:spPr>
              <p:txBody>
                <a:bodyPr spcFirstLastPara="0" vert="horz" wrap="square" lIns="6985" tIns="6985" rIns="6985" bIns="6985" numCol="1" spcCol="1270" anchor="ctr" anchorCtr="0">
                  <a:noAutofit/>
                </a:bodyPr>
                <a:lstStyle/>
                <a:p>
                  <a:pPr lvl="0" algn="ctr" defTabSz="4889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nb-NO" sz="1600" kern="0" dirty="0">
                      <a:solidFill>
                        <a:prstClr val="white"/>
                      </a:solidFill>
                      <a:latin typeface="Open Sans SemiBold" panose="020B0706030804020204" pitchFamily="34" charset="0"/>
                      <a:ea typeface="Open Sans SemiBold" panose="020B0706030804020204" pitchFamily="34" charset="0"/>
                      <a:cs typeface="Open Sans SemiBold" panose="020B0706030804020204" pitchFamily="34" charset="0"/>
                    </a:rPr>
                    <a:t>Landbruk</a:t>
                  </a:r>
                </a:p>
                <a:p>
                  <a:pPr lvl="0" algn="ctr" defTabSz="4889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nb-NO" sz="1400" b="1" i="1" kern="0" dirty="0">
                      <a:solidFill>
                        <a:prstClr val="white"/>
                      </a:solidFill>
                      <a:latin typeface="Open Sans SemiBold" panose="020B0706030804020204" pitchFamily="34" charset="0"/>
                      <a:ea typeface="Open Sans SemiBold" panose="020B0706030804020204" pitchFamily="34" charset="0"/>
                      <a:cs typeface="Open Sans SemiBold" panose="020B0706030804020204" pitchFamily="34" charset="0"/>
                    </a:rPr>
                    <a:t>Tore Bjørkli</a:t>
                  </a:r>
                </a:p>
              </p:txBody>
            </p:sp>
            <p:sp>
              <p:nvSpPr>
                <p:cNvPr id="24" name="Frihåndsform: figur 23">
                  <a:extLst>
                    <a:ext uri="{FF2B5EF4-FFF2-40B4-BE49-F238E27FC236}">
                      <a16:creationId xmlns:a16="http://schemas.microsoft.com/office/drawing/2014/main" id="{D0F1EB83-F9E5-4FF1-8548-FFECB63EF1C2}"/>
                    </a:ext>
                  </a:extLst>
                </p:cNvPr>
                <p:cNvSpPr/>
                <p:nvPr/>
              </p:nvSpPr>
              <p:spPr>
                <a:xfrm>
                  <a:off x="7676297" y="4812976"/>
                  <a:ext cx="1934988" cy="712450"/>
                </a:xfrm>
                <a:custGeom>
                  <a:avLst/>
                  <a:gdLst>
                    <a:gd name="connsiteX0" fmla="*/ 0 w 1268397"/>
                    <a:gd name="connsiteY0" fmla="*/ 0 h 634198"/>
                    <a:gd name="connsiteX1" fmla="*/ 1268397 w 1268397"/>
                    <a:gd name="connsiteY1" fmla="*/ 0 h 634198"/>
                    <a:gd name="connsiteX2" fmla="*/ 1268397 w 1268397"/>
                    <a:gd name="connsiteY2" fmla="*/ 634198 h 634198"/>
                    <a:gd name="connsiteX3" fmla="*/ 0 w 1268397"/>
                    <a:gd name="connsiteY3" fmla="*/ 634198 h 634198"/>
                    <a:gd name="connsiteX4" fmla="*/ 0 w 1268397"/>
                    <a:gd name="connsiteY4" fmla="*/ 0 h 6341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68397" h="634198">
                      <a:moveTo>
                        <a:pt x="0" y="0"/>
                      </a:moveTo>
                      <a:lnTo>
                        <a:pt x="1268397" y="0"/>
                      </a:lnTo>
                      <a:lnTo>
                        <a:pt x="1268397" y="634198"/>
                      </a:lnTo>
                      <a:lnTo>
                        <a:pt x="0" y="63419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244E"/>
                </a:solidFill>
                <a:ln w="10795" cap="flat" cmpd="sng" algn="ctr">
                  <a:noFill/>
                  <a:prstDash val="solid"/>
                </a:ln>
                <a:effectLst/>
              </p:spPr>
              <p:txBody>
                <a:bodyPr spcFirstLastPara="0" vert="horz" wrap="square" lIns="6985" tIns="6985" rIns="6985" bIns="6985" numCol="1" spcCol="1270" anchor="ctr" anchorCtr="0">
                  <a:noAutofit/>
                </a:bodyPr>
                <a:lstStyle/>
                <a:p>
                  <a:pPr lvl="0" algn="ctr" defTabSz="5334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nb-NO" sz="1600" kern="0" dirty="0">
                      <a:solidFill>
                        <a:prstClr val="white"/>
                      </a:solidFill>
                      <a:latin typeface="Open Sans SemiBold" panose="020B0706030804020204" pitchFamily="34" charset="0"/>
                      <a:ea typeface="Open Sans SemiBold" panose="020B0706030804020204" pitchFamily="34" charset="0"/>
                      <a:cs typeface="Open Sans SemiBold" panose="020B0706030804020204" pitchFamily="34" charset="0"/>
                    </a:rPr>
                    <a:t>Kommunal og justis</a:t>
                  </a:r>
                </a:p>
                <a:p>
                  <a:pPr lvl="0" algn="ctr" defTabSz="5334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nb-NO" sz="1400" i="1" kern="0" dirty="0">
                      <a:solidFill>
                        <a:prstClr val="white"/>
                      </a:solidFill>
                      <a:latin typeface="Open Sans SemiBold" panose="020B0706030804020204" pitchFamily="34" charset="0"/>
                      <a:ea typeface="Open Sans SemiBold" panose="020B0706030804020204" pitchFamily="34" charset="0"/>
                      <a:cs typeface="Open Sans SemiBold" panose="020B0706030804020204" pitchFamily="34" charset="0"/>
                    </a:rPr>
                    <a:t>Mari Mogstad</a:t>
                  </a:r>
                </a:p>
              </p:txBody>
            </p:sp>
            <p:sp>
              <p:nvSpPr>
                <p:cNvPr id="25" name="Frihåndsform: figur 24">
                  <a:extLst>
                    <a:ext uri="{FF2B5EF4-FFF2-40B4-BE49-F238E27FC236}">
                      <a16:creationId xmlns:a16="http://schemas.microsoft.com/office/drawing/2014/main" id="{6B61A01D-67C2-4236-B4B1-90F895386389}"/>
                    </a:ext>
                  </a:extLst>
                </p:cNvPr>
                <p:cNvSpPr/>
                <p:nvPr/>
              </p:nvSpPr>
              <p:spPr>
                <a:xfrm>
                  <a:off x="1515039" y="3842683"/>
                  <a:ext cx="1934988" cy="712450"/>
                </a:xfrm>
                <a:custGeom>
                  <a:avLst/>
                  <a:gdLst>
                    <a:gd name="connsiteX0" fmla="*/ 0 w 1268397"/>
                    <a:gd name="connsiteY0" fmla="*/ 0 h 634198"/>
                    <a:gd name="connsiteX1" fmla="*/ 1268397 w 1268397"/>
                    <a:gd name="connsiteY1" fmla="*/ 0 h 634198"/>
                    <a:gd name="connsiteX2" fmla="*/ 1268397 w 1268397"/>
                    <a:gd name="connsiteY2" fmla="*/ 634198 h 634198"/>
                    <a:gd name="connsiteX3" fmla="*/ 0 w 1268397"/>
                    <a:gd name="connsiteY3" fmla="*/ 634198 h 634198"/>
                    <a:gd name="connsiteX4" fmla="*/ 0 w 1268397"/>
                    <a:gd name="connsiteY4" fmla="*/ 0 h 6341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68397" h="634198">
                      <a:moveTo>
                        <a:pt x="0" y="0"/>
                      </a:moveTo>
                      <a:lnTo>
                        <a:pt x="1268397" y="0"/>
                      </a:lnTo>
                      <a:lnTo>
                        <a:pt x="1268397" y="634198"/>
                      </a:lnTo>
                      <a:lnTo>
                        <a:pt x="0" y="63419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244E"/>
                </a:solidFill>
                <a:ln w="10795" cap="flat" cmpd="sng" algn="ctr">
                  <a:noFill/>
                  <a:prstDash val="solid"/>
                </a:ln>
                <a:effectLst/>
              </p:spPr>
              <p:txBody>
                <a:bodyPr spcFirstLastPara="0" vert="horz" wrap="square" lIns="6985" tIns="6985" rIns="6985" bIns="6985" numCol="1" spcCol="1270" anchor="ctr" anchorCtr="0">
                  <a:noAutofit/>
                </a:bodyPr>
                <a:lstStyle/>
                <a:p>
                  <a:pPr lvl="0" algn="ctr" defTabSz="5334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nb-NO" sz="1600" kern="0" dirty="0">
                      <a:solidFill>
                        <a:prstClr val="white"/>
                      </a:solidFill>
                      <a:latin typeface="Open Sans SemiBold" panose="020B0706030804020204" pitchFamily="34" charset="0"/>
                      <a:ea typeface="Open Sans SemiBold" panose="020B0706030804020204" pitchFamily="34" charset="0"/>
                      <a:cs typeface="Open Sans SemiBold" panose="020B0706030804020204" pitchFamily="34" charset="0"/>
                    </a:rPr>
                    <a:t>Oppvekst og velferd</a:t>
                  </a:r>
                </a:p>
                <a:p>
                  <a:pPr lvl="0" algn="ctr" defTabSz="5334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nb-NO" sz="1400" i="1" kern="0" dirty="0">
                      <a:solidFill>
                        <a:prstClr val="white"/>
                      </a:solidFill>
                      <a:latin typeface="Open Sans SemiBold" panose="020B0706030804020204" pitchFamily="34" charset="0"/>
                      <a:ea typeface="Open Sans SemiBold" panose="020B0706030804020204" pitchFamily="34" charset="0"/>
                      <a:cs typeface="Open Sans SemiBold" panose="020B0706030804020204" pitchFamily="34" charset="0"/>
                    </a:rPr>
                    <a:t>Frode Kvittem</a:t>
                  </a:r>
                </a:p>
              </p:txBody>
            </p:sp>
            <p:sp>
              <p:nvSpPr>
                <p:cNvPr id="26" name="Frihåndsform: figur 25">
                  <a:extLst>
                    <a:ext uri="{FF2B5EF4-FFF2-40B4-BE49-F238E27FC236}">
                      <a16:creationId xmlns:a16="http://schemas.microsoft.com/office/drawing/2014/main" id="{416203AE-153A-4717-B3C6-710CEA305369}"/>
                    </a:ext>
                  </a:extLst>
                </p:cNvPr>
                <p:cNvSpPr/>
                <p:nvPr/>
              </p:nvSpPr>
              <p:spPr>
                <a:xfrm>
                  <a:off x="8741972" y="3820684"/>
                  <a:ext cx="1934988" cy="712450"/>
                </a:xfrm>
                <a:custGeom>
                  <a:avLst/>
                  <a:gdLst>
                    <a:gd name="connsiteX0" fmla="*/ 0 w 1268397"/>
                    <a:gd name="connsiteY0" fmla="*/ 0 h 634198"/>
                    <a:gd name="connsiteX1" fmla="*/ 1268397 w 1268397"/>
                    <a:gd name="connsiteY1" fmla="*/ 0 h 634198"/>
                    <a:gd name="connsiteX2" fmla="*/ 1268397 w 1268397"/>
                    <a:gd name="connsiteY2" fmla="*/ 634198 h 634198"/>
                    <a:gd name="connsiteX3" fmla="*/ 0 w 1268397"/>
                    <a:gd name="connsiteY3" fmla="*/ 634198 h 634198"/>
                    <a:gd name="connsiteX4" fmla="*/ 0 w 1268397"/>
                    <a:gd name="connsiteY4" fmla="*/ 0 h 6341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68397" h="634198">
                      <a:moveTo>
                        <a:pt x="0" y="0"/>
                      </a:moveTo>
                      <a:lnTo>
                        <a:pt x="1268397" y="0"/>
                      </a:lnTo>
                      <a:lnTo>
                        <a:pt x="1268397" y="634198"/>
                      </a:lnTo>
                      <a:lnTo>
                        <a:pt x="0" y="63419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244E"/>
                </a:solidFill>
                <a:ln w="10795" cap="flat" cmpd="sng" algn="ctr">
                  <a:noFill/>
                  <a:prstDash val="solid"/>
                </a:ln>
                <a:effectLst/>
              </p:spPr>
              <p:txBody>
                <a:bodyPr spcFirstLastPara="0" vert="horz" wrap="square" lIns="6985" tIns="6985" rIns="6985" bIns="6985" numCol="1" spcCol="1270" anchor="ctr" anchorCtr="0">
                  <a:noAutofit/>
                </a:bodyPr>
                <a:lstStyle/>
                <a:p>
                  <a:pPr lvl="0" algn="ctr" defTabSz="5334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nn-NO" sz="1600" kern="0" dirty="0">
                      <a:solidFill>
                        <a:prstClr val="white"/>
                      </a:solidFill>
                      <a:latin typeface="Open Sans SemiBold" panose="020B0706030804020204" pitchFamily="34" charset="0"/>
                      <a:ea typeface="Open Sans SemiBold" panose="020B0706030804020204" pitchFamily="34" charset="0"/>
                      <a:cs typeface="Open Sans SemiBold" panose="020B0706030804020204" pitchFamily="34" charset="0"/>
                    </a:rPr>
                    <a:t>Klima og miljø</a:t>
                  </a:r>
                </a:p>
                <a:p>
                  <a:pPr lvl="0" algn="ctr" defTabSz="5334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nn-NO" sz="1400" i="1" kern="0" dirty="0">
                      <a:solidFill>
                        <a:prstClr val="white"/>
                      </a:solidFill>
                      <a:latin typeface="Open Sans SemiBold" panose="020B0706030804020204" pitchFamily="34" charset="0"/>
                      <a:ea typeface="Open Sans SemiBold" panose="020B0706030804020204" pitchFamily="34" charset="0"/>
                      <a:cs typeface="Open Sans SemiBold" panose="020B0706030804020204" pitchFamily="34" charset="0"/>
                    </a:rPr>
                    <a:t>Line Lund Fjellvær</a:t>
                  </a:r>
                </a:p>
              </p:txBody>
            </p:sp>
            <p:sp>
              <p:nvSpPr>
                <p:cNvPr id="27" name="Frihåndsform: figur 26">
                  <a:extLst>
                    <a:ext uri="{FF2B5EF4-FFF2-40B4-BE49-F238E27FC236}">
                      <a16:creationId xmlns:a16="http://schemas.microsoft.com/office/drawing/2014/main" id="{DC76C5C3-BDAE-4A93-9270-335D06651190}"/>
                    </a:ext>
                  </a:extLst>
                </p:cNvPr>
                <p:cNvSpPr/>
                <p:nvPr/>
              </p:nvSpPr>
              <p:spPr>
                <a:xfrm>
                  <a:off x="6495373" y="3820684"/>
                  <a:ext cx="1934988" cy="712450"/>
                </a:xfrm>
                <a:custGeom>
                  <a:avLst/>
                  <a:gdLst>
                    <a:gd name="connsiteX0" fmla="*/ 0 w 1268397"/>
                    <a:gd name="connsiteY0" fmla="*/ 0 h 634198"/>
                    <a:gd name="connsiteX1" fmla="*/ 1268397 w 1268397"/>
                    <a:gd name="connsiteY1" fmla="*/ 0 h 634198"/>
                    <a:gd name="connsiteX2" fmla="*/ 1268397 w 1268397"/>
                    <a:gd name="connsiteY2" fmla="*/ 634198 h 634198"/>
                    <a:gd name="connsiteX3" fmla="*/ 0 w 1268397"/>
                    <a:gd name="connsiteY3" fmla="*/ 634198 h 634198"/>
                    <a:gd name="connsiteX4" fmla="*/ 0 w 1268397"/>
                    <a:gd name="connsiteY4" fmla="*/ 0 h 6341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68397" h="634198">
                      <a:moveTo>
                        <a:pt x="0" y="0"/>
                      </a:moveTo>
                      <a:lnTo>
                        <a:pt x="1268397" y="0"/>
                      </a:lnTo>
                      <a:lnTo>
                        <a:pt x="1268397" y="634198"/>
                      </a:lnTo>
                      <a:lnTo>
                        <a:pt x="0" y="63419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244E"/>
                </a:solidFill>
                <a:ln w="10795" cap="flat" cmpd="sng" algn="ctr">
                  <a:noFill/>
                  <a:prstDash val="solid"/>
                </a:ln>
                <a:effectLst/>
              </p:spPr>
              <p:txBody>
                <a:bodyPr spcFirstLastPara="0" vert="horz" wrap="square" lIns="6985" tIns="6985" rIns="6985" bIns="6985" numCol="1" spcCol="1270" anchor="ctr" anchorCtr="0">
                  <a:noAutofit/>
                </a:bodyPr>
                <a:lstStyle/>
                <a:p>
                  <a:pPr lvl="0" algn="ctr" defTabSz="4889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nb-NO" sz="1600" b="1" kern="0" dirty="0">
                      <a:solidFill>
                        <a:prstClr val="white"/>
                      </a:solidFill>
                      <a:latin typeface="Open Sans SemiBold" panose="020B0706030804020204" pitchFamily="34" charset="0"/>
                      <a:ea typeface="Open Sans SemiBold" panose="020B0706030804020204" pitchFamily="34" charset="0"/>
                      <a:cs typeface="Open Sans SemiBold" panose="020B0706030804020204" pitchFamily="34" charset="0"/>
                    </a:rPr>
                    <a:t>Organisasjon og utvikling</a:t>
                  </a:r>
                </a:p>
                <a:p>
                  <a:pPr lvl="0" algn="ctr" defTabSz="4889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nb-NO" sz="1500" b="1" i="1" kern="0" dirty="0">
                      <a:solidFill>
                        <a:prstClr val="white"/>
                      </a:solidFill>
                      <a:latin typeface="Open Sans SemiBold" panose="020B0706030804020204" pitchFamily="34" charset="0"/>
                      <a:ea typeface="Open Sans SemiBold" panose="020B0706030804020204" pitchFamily="34" charset="0"/>
                      <a:cs typeface="Open Sans SemiBold" panose="020B0706030804020204" pitchFamily="34" charset="0"/>
                    </a:rPr>
                    <a:t>Roar Veiseth</a:t>
                  </a:r>
                </a:p>
              </p:txBody>
            </p:sp>
          </p:grpSp>
          <p:sp>
            <p:nvSpPr>
              <p:cNvPr id="9" name="Frihåndsform: figur 8">
                <a:extLst>
                  <a:ext uri="{FF2B5EF4-FFF2-40B4-BE49-F238E27FC236}">
                    <a16:creationId xmlns:a16="http://schemas.microsoft.com/office/drawing/2014/main" id="{375BD676-4091-4F74-A05B-35647E04EAC4}"/>
                  </a:ext>
                </a:extLst>
              </p:cNvPr>
              <p:cNvSpPr/>
              <p:nvPr/>
            </p:nvSpPr>
            <p:spPr>
              <a:xfrm>
                <a:off x="5243227" y="5104343"/>
                <a:ext cx="2396448" cy="891212"/>
              </a:xfrm>
              <a:custGeom>
                <a:avLst/>
                <a:gdLst>
                  <a:gd name="connsiteX0" fmla="*/ 0 w 1268397"/>
                  <a:gd name="connsiteY0" fmla="*/ 0 h 634198"/>
                  <a:gd name="connsiteX1" fmla="*/ 1268397 w 1268397"/>
                  <a:gd name="connsiteY1" fmla="*/ 0 h 634198"/>
                  <a:gd name="connsiteX2" fmla="*/ 1268397 w 1268397"/>
                  <a:gd name="connsiteY2" fmla="*/ 634198 h 634198"/>
                  <a:gd name="connsiteX3" fmla="*/ 0 w 1268397"/>
                  <a:gd name="connsiteY3" fmla="*/ 634198 h 634198"/>
                  <a:gd name="connsiteX4" fmla="*/ 0 w 1268397"/>
                  <a:gd name="connsiteY4" fmla="*/ 0 h 634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68397" h="634198">
                    <a:moveTo>
                      <a:pt x="0" y="0"/>
                    </a:moveTo>
                    <a:lnTo>
                      <a:pt x="1268397" y="0"/>
                    </a:lnTo>
                    <a:lnTo>
                      <a:pt x="1268397" y="634198"/>
                    </a:lnTo>
                    <a:lnTo>
                      <a:pt x="0" y="63419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244E"/>
              </a:solidFill>
              <a:ln w="10795" cap="flat" cmpd="sng" algn="ctr">
                <a:noFill/>
                <a:prstDash val="solid"/>
              </a:ln>
              <a:effectLst/>
            </p:spPr>
            <p:txBody>
              <a:bodyPr spcFirstLastPara="0" vert="horz" wrap="square" lIns="6985" tIns="6985" rIns="6985" bIns="6985" numCol="1" spcCol="1270" anchor="ctr" anchorCtr="0">
                <a:noAutofit/>
              </a:bodyPr>
              <a:lstStyle/>
              <a:p>
                <a:pPr lvl="0" algn="ctr" defTabSz="4889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nb-NO" sz="1600" kern="0" dirty="0">
                    <a:solidFill>
                      <a:prstClr val="white"/>
                    </a:solidFill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rPr>
                  <a:t>Reindrift</a:t>
                </a:r>
              </a:p>
              <a:p>
                <a:pPr lvl="0" algn="ctr" defTabSz="4889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nb-NO" sz="1400" i="1" kern="0" dirty="0">
                    <a:solidFill>
                      <a:prstClr val="white"/>
                    </a:solidFill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rPr>
                  <a:t>Siv Merethe G. Belbo</a:t>
                </a:r>
              </a:p>
            </p:txBody>
          </p:sp>
          <p:cxnSp>
            <p:nvCxnSpPr>
              <p:cNvPr id="10" name="Rett linje 9">
                <a:extLst>
                  <a:ext uri="{FF2B5EF4-FFF2-40B4-BE49-F238E27FC236}">
                    <a16:creationId xmlns:a16="http://schemas.microsoft.com/office/drawing/2014/main" id="{2B149FC5-F025-4803-BE1D-E008D63B958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41451" y="3596261"/>
                <a:ext cx="0" cy="1508082"/>
              </a:xfrm>
              <a:prstGeom prst="line">
                <a:avLst/>
              </a:prstGeom>
              <a:noFill/>
              <a:ln w="9525" cap="flat" cmpd="sng" algn="ctr">
                <a:solidFill>
                  <a:schemeClr val="bg1">
                    <a:lumMod val="75000"/>
                  </a:schemeClr>
                </a:solidFill>
                <a:prstDash val="solid"/>
              </a:ln>
              <a:effectLst/>
            </p:spPr>
          </p:cxnSp>
        </p:grpSp>
        <p:sp>
          <p:nvSpPr>
            <p:cNvPr id="6" name="Frihåndsform: figur 5">
              <a:extLst>
                <a:ext uri="{FF2B5EF4-FFF2-40B4-BE49-F238E27FC236}">
                  <a16:creationId xmlns:a16="http://schemas.microsoft.com/office/drawing/2014/main" id="{BF477E61-D631-41F3-BD38-ED3B279F526B}"/>
                </a:ext>
              </a:extLst>
            </p:cNvPr>
            <p:cNvSpPr/>
            <p:nvPr/>
          </p:nvSpPr>
          <p:spPr>
            <a:xfrm>
              <a:off x="3842137" y="2334518"/>
              <a:ext cx="2162792" cy="910026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3D6D9"/>
            </a:solidFill>
            <a:ln w="10795" cap="flat" cmpd="sng" algn="ctr">
              <a:noFill/>
              <a:prstDash val="solid"/>
            </a:ln>
            <a:effectLst/>
          </p:spPr>
          <p:txBody>
            <a:bodyPr spcFirstLastPara="0" vert="horz" wrap="square" lIns="6985" tIns="6985" rIns="6985" bIns="6985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b-NO" sz="1400" kern="0" dirty="0">
                  <a:solidFill>
                    <a:schemeClr val="bg2">
                      <a:lumMod val="10000"/>
                    </a:schemeClr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Kommunikasjon og</a:t>
              </a:r>
            </a:p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b-NO" sz="1400" kern="0" dirty="0">
                  <a:solidFill>
                    <a:schemeClr val="bg2">
                      <a:lumMod val="10000"/>
                    </a:schemeClr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lederstøtte</a:t>
              </a:r>
              <a:endParaRPr lang="nb-NO" sz="1400" b="1" kern="0" dirty="0">
                <a:solidFill>
                  <a:schemeClr val="bg2">
                    <a:lumMod val="10000"/>
                  </a:schemeClr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</p:grpSp>
      <p:sp>
        <p:nvSpPr>
          <p:cNvPr id="28" name="TekstSylinder 27">
            <a:extLst>
              <a:ext uri="{FF2B5EF4-FFF2-40B4-BE49-F238E27FC236}">
                <a16:creationId xmlns:a16="http://schemas.microsoft.com/office/drawing/2014/main" id="{812A1FCA-9E85-4FC8-BE40-34D9BE23530F}"/>
              </a:ext>
            </a:extLst>
          </p:cNvPr>
          <p:cNvSpPr txBox="1"/>
          <p:nvPr userDrawn="1"/>
        </p:nvSpPr>
        <p:spPr>
          <a:xfrm>
            <a:off x="10462846" y="6483913"/>
            <a:ext cx="168446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lang="nb-NO" altLang="nb-NO" sz="800" dirty="0">
                <a:solidFill>
                  <a:srgbClr val="00244E">
                    <a:alpha val="30000"/>
                  </a:srgbClr>
                </a:solidFill>
                <a:latin typeface="+mn-lt"/>
                <a:cs typeface="Arial" panose="020B0604020202020204" pitchFamily="34" charset="0"/>
              </a:rPr>
              <a:t>© Statsforvalteren i Trøndelag</a:t>
            </a:r>
          </a:p>
        </p:txBody>
      </p:sp>
    </p:spTree>
    <p:extLst>
      <p:ext uri="{BB962C8B-B14F-4D97-AF65-F5344CB8AC3E}">
        <p14:creationId xmlns:p14="http://schemas.microsoft.com/office/powerpoint/2010/main" val="2763880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(mønster 1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A63243C1-A252-4053-8244-056467326F18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6" name="Bilde 15">
            <a:extLst>
              <a:ext uri="{FF2B5EF4-FFF2-40B4-BE49-F238E27FC236}">
                <a16:creationId xmlns:a16="http://schemas.microsoft.com/office/drawing/2014/main" id="{05C17324-2AA0-4F49-99AF-369C8EC177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32249" b="11068"/>
          <a:stretch/>
        </p:blipFill>
        <p:spPr>
          <a:xfrm>
            <a:off x="8194355" y="1535030"/>
            <a:ext cx="3997640" cy="4747878"/>
          </a:xfrm>
          <a:prstGeom prst="rect">
            <a:avLst/>
          </a:prstGeom>
        </p:spPr>
      </p:pic>
      <p:sp>
        <p:nvSpPr>
          <p:cNvPr id="22" name="Plassholder for dato 3">
            <a:extLst>
              <a:ext uri="{FF2B5EF4-FFF2-40B4-BE49-F238E27FC236}">
                <a16:creationId xmlns:a16="http://schemas.microsoft.com/office/drawing/2014/main" id="{87775E6B-E9FA-4672-A269-6BDABEFA18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DAC9D601-81C5-4012-B776-3789E7573A2B}" type="datetime1">
              <a:rPr lang="nb-NO" smtClean="0"/>
              <a:t>29.06.2022</a:t>
            </a:fld>
            <a:endParaRPr lang="nb-NO"/>
          </a:p>
        </p:txBody>
      </p:sp>
      <p:sp>
        <p:nvSpPr>
          <p:cNvPr id="10" name="Plassholder for tekst 4">
            <a:extLst>
              <a:ext uri="{FF2B5EF4-FFF2-40B4-BE49-F238E27FC236}">
                <a16:creationId xmlns:a16="http://schemas.microsoft.com/office/drawing/2014/main" id="{AED83DA5-01BC-4DC7-B616-8EEE237218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7593" y="958645"/>
            <a:ext cx="8258026" cy="2576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39000"/>
              </a:prstClr>
            </a:outerShdw>
          </a:effectLst>
        </p:spPr>
        <p:txBody>
          <a:bodyPr anchor="b"/>
          <a:lstStyle>
            <a:lvl1pPr marL="0" indent="0">
              <a:buNone/>
              <a:defRPr sz="5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uten bilde</a:t>
            </a:r>
          </a:p>
        </p:txBody>
      </p:sp>
      <p:sp>
        <p:nvSpPr>
          <p:cNvPr id="9" name="Plassholder for tekst 6">
            <a:extLst>
              <a:ext uri="{FF2B5EF4-FFF2-40B4-BE49-F238E27FC236}">
                <a16:creationId xmlns:a16="http://schemas.microsoft.com/office/drawing/2014/main" id="{DD524CBD-8441-4DA7-A7A5-36FDED7A2DC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31303"/>
            <a:ext cx="5136285" cy="103666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11" name="Bilde 10">
            <a:extLst>
              <a:ext uri="{FF2B5EF4-FFF2-40B4-BE49-F238E27FC236}">
                <a16:creationId xmlns:a16="http://schemas.microsoft.com/office/drawing/2014/main" id="{722CA871-1EAC-4243-8898-C04FF7F7871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80753" y="4988753"/>
            <a:ext cx="5397131" cy="1635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35546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rganisasjonskart uten seksjo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e 10">
            <a:extLst>
              <a:ext uri="{FF2B5EF4-FFF2-40B4-BE49-F238E27FC236}">
                <a16:creationId xmlns:a16="http://schemas.microsoft.com/office/drawing/2014/main" id="{72EF0751-2B5B-4284-833D-CA315BECB4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0" b="17283"/>
          <a:stretch/>
        </p:blipFill>
        <p:spPr>
          <a:xfrm>
            <a:off x="0" y="3615079"/>
            <a:ext cx="7425160" cy="3178737"/>
          </a:xfrm>
          <a:prstGeom prst="rect">
            <a:avLst/>
          </a:prstGeom>
        </p:spPr>
      </p:pic>
      <p:pic>
        <p:nvPicPr>
          <p:cNvPr id="8" name="Bilde 7">
            <a:extLst>
              <a:ext uri="{FF2B5EF4-FFF2-40B4-BE49-F238E27FC236}">
                <a16:creationId xmlns:a16="http://schemas.microsoft.com/office/drawing/2014/main" id="{8DE97E4E-7214-4621-A6CE-34EFB48D56B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grpSp>
        <p:nvGrpSpPr>
          <p:cNvPr id="4" name="Gruppe 3">
            <a:extLst>
              <a:ext uri="{FF2B5EF4-FFF2-40B4-BE49-F238E27FC236}">
                <a16:creationId xmlns:a16="http://schemas.microsoft.com/office/drawing/2014/main" id="{5659CBB2-55ED-4A74-AE21-712863436F26}"/>
              </a:ext>
            </a:extLst>
          </p:cNvPr>
          <p:cNvGrpSpPr/>
          <p:nvPr userDrawn="1"/>
        </p:nvGrpSpPr>
        <p:grpSpPr>
          <a:xfrm>
            <a:off x="139685" y="87671"/>
            <a:ext cx="11912630" cy="6281867"/>
            <a:chOff x="139685" y="87671"/>
            <a:chExt cx="11912630" cy="6281867"/>
          </a:xfrm>
        </p:grpSpPr>
        <p:grpSp>
          <p:nvGrpSpPr>
            <p:cNvPr id="5" name="Gruppe 4">
              <a:extLst>
                <a:ext uri="{FF2B5EF4-FFF2-40B4-BE49-F238E27FC236}">
                  <a16:creationId xmlns:a16="http://schemas.microsoft.com/office/drawing/2014/main" id="{EC4FABF2-D376-44B6-B86A-89723CDA9798}"/>
                </a:ext>
              </a:extLst>
            </p:cNvPr>
            <p:cNvGrpSpPr/>
            <p:nvPr/>
          </p:nvGrpSpPr>
          <p:grpSpPr>
            <a:xfrm>
              <a:off x="139685" y="87671"/>
              <a:ext cx="11912630" cy="6281867"/>
              <a:chOff x="41135" y="-75928"/>
              <a:chExt cx="12109730" cy="5944468"/>
            </a:xfrm>
          </p:grpSpPr>
          <p:cxnSp>
            <p:nvCxnSpPr>
              <p:cNvPr id="7" name="Rett linje 6">
                <a:extLst>
                  <a:ext uri="{FF2B5EF4-FFF2-40B4-BE49-F238E27FC236}">
                    <a16:creationId xmlns:a16="http://schemas.microsoft.com/office/drawing/2014/main" id="{6B6C4D41-A59F-4BDC-92EE-486ED6F4A69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04715" y="1867612"/>
                <a:ext cx="296410" cy="0"/>
              </a:xfrm>
              <a:prstGeom prst="line">
                <a:avLst/>
              </a:prstGeom>
              <a:noFill/>
              <a:ln w="9525" cap="flat" cmpd="sng" algn="ctr">
                <a:solidFill>
                  <a:schemeClr val="bg1">
                    <a:lumMod val="75000"/>
                  </a:schemeClr>
                </a:solidFill>
                <a:prstDash val="solid"/>
              </a:ln>
              <a:effectLst/>
            </p:spPr>
          </p:cxnSp>
          <p:cxnSp>
            <p:nvCxnSpPr>
              <p:cNvPr id="9" name="Rett linje 8">
                <a:extLst>
                  <a:ext uri="{FF2B5EF4-FFF2-40B4-BE49-F238E27FC236}">
                    <a16:creationId xmlns:a16="http://schemas.microsoft.com/office/drawing/2014/main" id="{78C17605-573B-4C72-AECD-660E3133469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57167" y="2540203"/>
                <a:ext cx="10471340" cy="41471"/>
              </a:xfrm>
              <a:prstGeom prst="line">
                <a:avLst/>
              </a:prstGeom>
              <a:noFill/>
              <a:ln w="9525" cap="flat" cmpd="sng" algn="ctr">
                <a:solidFill>
                  <a:schemeClr val="bg1">
                    <a:lumMod val="75000"/>
                  </a:schemeClr>
                </a:solidFill>
                <a:prstDash val="solid"/>
              </a:ln>
              <a:effectLst/>
            </p:spPr>
          </p:cxnSp>
          <p:cxnSp>
            <p:nvCxnSpPr>
              <p:cNvPr id="10" name="Rett linje 9">
                <a:extLst>
                  <a:ext uri="{FF2B5EF4-FFF2-40B4-BE49-F238E27FC236}">
                    <a16:creationId xmlns:a16="http://schemas.microsoft.com/office/drawing/2014/main" id="{CB4322DD-82F2-43D7-8106-D30DA944577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301126" y="1113493"/>
                <a:ext cx="0" cy="1430923"/>
              </a:xfrm>
              <a:prstGeom prst="line">
                <a:avLst/>
              </a:prstGeom>
              <a:noFill/>
              <a:ln w="9525" cap="flat" cmpd="sng" algn="ctr">
                <a:solidFill>
                  <a:schemeClr val="bg1">
                    <a:lumMod val="75000"/>
                  </a:schemeClr>
                </a:solidFill>
                <a:prstDash val="solid"/>
              </a:ln>
              <a:effectLst/>
            </p:spPr>
          </p:cxnSp>
          <p:sp>
            <p:nvSpPr>
              <p:cNvPr id="12" name="TekstSylinder 10">
                <a:extLst>
                  <a:ext uri="{FF2B5EF4-FFF2-40B4-BE49-F238E27FC236}">
                    <a16:creationId xmlns:a16="http://schemas.microsoft.com/office/drawing/2014/main" id="{0F690315-8122-4F8E-B480-2EBABE7CD506}"/>
                  </a:ext>
                </a:extLst>
              </p:cNvPr>
              <p:cNvSpPr txBox="1"/>
              <p:nvPr/>
            </p:nvSpPr>
            <p:spPr>
              <a:xfrm>
                <a:off x="5394429" y="3573657"/>
                <a:ext cx="1451013" cy="510696"/>
              </a:xfrm>
              <a:prstGeom prst="rect">
                <a:avLst/>
              </a:prstGeom>
              <a:solidFill>
                <a:srgbClr val="00ADBA"/>
              </a:solidFill>
              <a:ln>
                <a:noFill/>
              </a:ln>
              <a:effectLst/>
            </p:spPr>
            <p:txBody>
              <a:bodyPr spcFirstLastPara="0" vert="horz" wrap="square" lIns="5715" tIns="5715" rIns="5715" bIns="5715" numCol="1" spcCol="1270" anchor="ctr" anchorCtr="0">
                <a:noAutofit/>
              </a:bodyPr>
              <a:lstStyle>
                <a:defPPr>
                  <a:defRPr lang="nb-NO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40005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nb-NO" sz="1100" kern="0" dirty="0">
                    <a:solidFill>
                      <a:schemeClr val="bg2">
                        <a:lumMod val="10000"/>
                      </a:schemeClr>
                    </a:solidFill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rPr>
                  <a:t>S</a:t>
                </a:r>
                <a:r>
                  <a:rPr kumimoji="0" lang="nb-NO" sz="1100" b="0" i="0" u="none" strike="noStrike" kern="0" cap="none" spc="0" normalizeH="0" baseline="0" noProof="0" dirty="0" err="1">
                    <a:ln>
                      <a:noFill/>
                    </a:ln>
                    <a:solidFill>
                      <a:schemeClr val="bg2">
                        <a:lumMod val="10000"/>
                      </a:schemeClr>
                    </a:solidFill>
                    <a:effectLst/>
                    <a:uLnTx/>
                    <a:uFillTx/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rPr>
                  <a:t>ervicefag</a:t>
                </a:r>
                <a:endParaRPr kumimoji="0" lang="nb-NO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2">
                      <a:lumMod val="10000"/>
                    </a:schemeClr>
                  </a:solidFill>
                  <a:effectLst/>
                  <a:uLnTx/>
                  <a:uFillTx/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endParaRPr>
              </a:p>
            </p:txBody>
          </p:sp>
          <p:sp>
            <p:nvSpPr>
              <p:cNvPr id="13" name="TekstSylinder 11">
                <a:extLst>
                  <a:ext uri="{FF2B5EF4-FFF2-40B4-BE49-F238E27FC236}">
                    <a16:creationId xmlns:a16="http://schemas.microsoft.com/office/drawing/2014/main" id="{201FACA2-0B05-45A4-809F-7804DB151E69}"/>
                  </a:ext>
                </a:extLst>
              </p:cNvPr>
              <p:cNvSpPr txBox="1"/>
              <p:nvPr/>
            </p:nvSpPr>
            <p:spPr>
              <a:xfrm>
                <a:off x="5399094" y="4160073"/>
                <a:ext cx="1428334" cy="510695"/>
              </a:xfrm>
              <a:prstGeom prst="rect">
                <a:avLst/>
              </a:prstGeom>
              <a:solidFill>
                <a:srgbClr val="00ADBA"/>
              </a:solidFill>
              <a:ln>
                <a:noFill/>
              </a:ln>
              <a:effectLst/>
            </p:spPr>
            <p:txBody>
              <a:bodyPr spcFirstLastPara="0" vert="horz" wrap="square" lIns="5715" tIns="5715" rIns="5715" bIns="5715" numCol="1" spcCol="1270" anchor="ctr" anchorCtr="0">
                <a:noAutofit/>
              </a:bodyPr>
              <a:lstStyle>
                <a:defPPr>
                  <a:defRPr lang="nb-NO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40005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nb-NO" sz="1100" kern="0" dirty="0">
                    <a:solidFill>
                      <a:schemeClr val="bg2">
                        <a:lumMod val="10000"/>
                      </a:schemeClr>
                    </a:solidFill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rPr>
                  <a:t>V</a:t>
                </a:r>
                <a:r>
                  <a:rPr kumimoji="0" lang="nb-NO" sz="1100" b="0" i="0" u="none" strike="noStrike" kern="0" cap="none" spc="0" normalizeH="0" baseline="0" noProof="0" dirty="0" err="1">
                    <a:ln>
                      <a:noFill/>
                    </a:ln>
                    <a:solidFill>
                      <a:schemeClr val="bg2">
                        <a:lumMod val="10000"/>
                      </a:schemeClr>
                    </a:solidFill>
                    <a:effectLst/>
                    <a:uLnTx/>
                    <a:uFillTx/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rPr>
                  <a:t>irksomhets</a:t>
                </a:r>
                <a:r>
                  <a:rPr kumimoji="0" lang="nb-NO" sz="11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bg2">
                        <a:lumMod val="10000"/>
                      </a:schemeClr>
                    </a:solidFill>
                    <a:effectLst/>
                    <a:uLnTx/>
                    <a:uFillTx/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rPr>
                  <a:t>-utvikling</a:t>
                </a:r>
              </a:p>
            </p:txBody>
          </p:sp>
          <p:cxnSp>
            <p:nvCxnSpPr>
              <p:cNvPr id="14" name="Rett linje 13">
                <a:extLst>
                  <a:ext uri="{FF2B5EF4-FFF2-40B4-BE49-F238E27FC236}">
                    <a16:creationId xmlns:a16="http://schemas.microsoft.com/office/drawing/2014/main" id="{05CC6B42-0BB5-4388-A7D1-3987E3DE2DB2}"/>
                  </a:ext>
                </a:extLst>
              </p:cNvPr>
              <p:cNvCxnSpPr/>
              <p:nvPr/>
            </p:nvCxnSpPr>
            <p:spPr>
              <a:xfrm flipV="1">
                <a:off x="857167" y="2581673"/>
                <a:ext cx="0" cy="235294"/>
              </a:xfrm>
              <a:prstGeom prst="line">
                <a:avLst/>
              </a:prstGeom>
              <a:noFill/>
              <a:ln w="9525" cap="flat" cmpd="sng" algn="ctr">
                <a:solidFill>
                  <a:schemeClr val="bg1">
                    <a:lumMod val="75000"/>
                  </a:schemeClr>
                </a:solidFill>
                <a:prstDash val="solid"/>
              </a:ln>
              <a:effectLst/>
            </p:spPr>
          </p:cxnSp>
          <p:cxnSp>
            <p:nvCxnSpPr>
              <p:cNvPr id="15" name="Rett linje 14">
                <a:extLst>
                  <a:ext uri="{FF2B5EF4-FFF2-40B4-BE49-F238E27FC236}">
                    <a16:creationId xmlns:a16="http://schemas.microsoft.com/office/drawing/2014/main" id="{3A24CC23-16E0-45E6-BF3A-7B8C895F0D07}"/>
                  </a:ext>
                </a:extLst>
              </p:cNvPr>
              <p:cNvCxnSpPr/>
              <p:nvPr/>
            </p:nvCxnSpPr>
            <p:spPr>
              <a:xfrm flipV="1">
                <a:off x="2597668" y="2563297"/>
                <a:ext cx="0" cy="235294"/>
              </a:xfrm>
              <a:prstGeom prst="line">
                <a:avLst/>
              </a:prstGeom>
              <a:noFill/>
              <a:ln w="9525" cap="flat" cmpd="sng" algn="ctr">
                <a:solidFill>
                  <a:schemeClr val="bg1">
                    <a:lumMod val="75000"/>
                  </a:schemeClr>
                </a:solidFill>
                <a:prstDash val="solid"/>
              </a:ln>
              <a:effectLst/>
            </p:spPr>
          </p:cxnSp>
          <p:cxnSp>
            <p:nvCxnSpPr>
              <p:cNvPr id="16" name="Rett linje 15">
                <a:extLst>
                  <a:ext uri="{FF2B5EF4-FFF2-40B4-BE49-F238E27FC236}">
                    <a16:creationId xmlns:a16="http://schemas.microsoft.com/office/drawing/2014/main" id="{2AEC86E6-2BD6-41D5-8F16-498E3B02A39B}"/>
                  </a:ext>
                </a:extLst>
              </p:cNvPr>
              <p:cNvCxnSpPr/>
              <p:nvPr/>
            </p:nvCxnSpPr>
            <p:spPr>
              <a:xfrm flipV="1">
                <a:off x="9593060" y="2535073"/>
                <a:ext cx="0" cy="235294"/>
              </a:xfrm>
              <a:prstGeom prst="line">
                <a:avLst/>
              </a:prstGeom>
              <a:noFill/>
              <a:ln w="9525" cap="flat" cmpd="sng" algn="ctr">
                <a:solidFill>
                  <a:schemeClr val="bg1">
                    <a:lumMod val="75000"/>
                  </a:schemeClr>
                </a:solidFill>
                <a:prstDash val="solid"/>
              </a:ln>
              <a:effectLst/>
            </p:spPr>
          </p:cxnSp>
          <p:sp>
            <p:nvSpPr>
              <p:cNvPr id="17" name="TekstSylinder 16">
                <a:extLst>
                  <a:ext uri="{FF2B5EF4-FFF2-40B4-BE49-F238E27FC236}">
                    <a16:creationId xmlns:a16="http://schemas.microsoft.com/office/drawing/2014/main" id="{ADD5FE87-28D2-4DF6-AD38-91A8C6F377CF}"/>
                  </a:ext>
                </a:extLst>
              </p:cNvPr>
              <p:cNvSpPr txBox="1"/>
              <p:nvPr/>
            </p:nvSpPr>
            <p:spPr>
              <a:xfrm>
                <a:off x="10588079" y="3575053"/>
                <a:ext cx="1478241" cy="514836"/>
              </a:xfrm>
              <a:prstGeom prst="rect">
                <a:avLst/>
              </a:prstGeom>
              <a:solidFill>
                <a:srgbClr val="00ADBA"/>
              </a:solidFill>
              <a:ln>
                <a:noFill/>
              </a:ln>
              <a:effectLst/>
            </p:spPr>
            <p:txBody>
              <a:bodyPr spcFirstLastPara="0" vert="horz" wrap="square" lIns="5715" tIns="5715" rIns="5715" bIns="5715" numCol="1" spcCol="1270" anchor="ctr" anchorCtr="0">
                <a:noAutofit/>
              </a:bodyPr>
              <a:lstStyle>
                <a:defPPr>
                  <a:defRPr lang="nb-NO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40005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NO" sz="11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bg2">
                        <a:lumMod val="10000"/>
                      </a:schemeClr>
                    </a:solidFill>
                    <a:effectLst/>
                    <a:uLnTx/>
                    <a:uFillTx/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rPr>
                  <a:t>Naturmangfold</a:t>
                </a:r>
              </a:p>
            </p:txBody>
          </p:sp>
          <p:sp>
            <p:nvSpPr>
              <p:cNvPr id="18" name="TekstSylinder 17">
                <a:extLst>
                  <a:ext uri="{FF2B5EF4-FFF2-40B4-BE49-F238E27FC236}">
                    <a16:creationId xmlns:a16="http://schemas.microsoft.com/office/drawing/2014/main" id="{1B5A7454-8435-462C-92C5-60F30AC21325}"/>
                  </a:ext>
                </a:extLst>
              </p:cNvPr>
              <p:cNvSpPr txBox="1"/>
              <p:nvPr/>
            </p:nvSpPr>
            <p:spPr>
              <a:xfrm>
                <a:off x="10588079" y="4160861"/>
                <a:ext cx="1460763" cy="514836"/>
              </a:xfrm>
              <a:prstGeom prst="rect">
                <a:avLst/>
              </a:prstGeom>
              <a:solidFill>
                <a:srgbClr val="00ADBA"/>
              </a:solidFill>
              <a:ln>
                <a:noFill/>
              </a:ln>
              <a:effectLst/>
            </p:spPr>
            <p:txBody>
              <a:bodyPr spcFirstLastPara="0" vert="horz" wrap="square" lIns="5715" tIns="5715" rIns="5715" bIns="5715" numCol="1" spcCol="1270" anchor="ctr" anchorCtr="0">
                <a:noAutofit/>
              </a:bodyPr>
              <a:lstStyle>
                <a:defPPr>
                  <a:defRPr lang="nb-NO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40005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NO" sz="11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bg2">
                        <a:lumMod val="10000"/>
                      </a:schemeClr>
                    </a:solidFill>
                    <a:effectLst/>
                    <a:uLnTx/>
                    <a:uFillTx/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rPr>
                  <a:t>Plan og inngrepsforvaltning</a:t>
                </a:r>
              </a:p>
            </p:txBody>
          </p:sp>
          <p:sp>
            <p:nvSpPr>
              <p:cNvPr id="19" name="TekstSylinder 18">
                <a:extLst>
                  <a:ext uri="{FF2B5EF4-FFF2-40B4-BE49-F238E27FC236}">
                    <a16:creationId xmlns:a16="http://schemas.microsoft.com/office/drawing/2014/main" id="{9707CCBF-DB9A-4A2B-B643-26379BEA4910}"/>
                  </a:ext>
                </a:extLst>
              </p:cNvPr>
              <p:cNvSpPr txBox="1"/>
              <p:nvPr/>
            </p:nvSpPr>
            <p:spPr>
              <a:xfrm>
                <a:off x="10588079" y="4761565"/>
                <a:ext cx="1457602" cy="514836"/>
              </a:xfrm>
              <a:prstGeom prst="rect">
                <a:avLst/>
              </a:prstGeom>
              <a:solidFill>
                <a:srgbClr val="00ADBA"/>
              </a:solidFill>
              <a:ln>
                <a:noFill/>
              </a:ln>
              <a:effectLst/>
            </p:spPr>
            <p:txBody>
              <a:bodyPr spcFirstLastPara="0" vert="horz" wrap="square" lIns="5715" tIns="5715" rIns="5715" bIns="5715" numCol="1" spcCol="1270" anchor="ctr" anchorCtr="0">
                <a:noAutofit/>
              </a:bodyPr>
              <a:lstStyle>
                <a:defPPr>
                  <a:defRPr lang="nb-NO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40005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NO" sz="11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bg2">
                        <a:lumMod val="10000"/>
                      </a:schemeClr>
                    </a:solidFill>
                    <a:effectLst/>
                    <a:uLnTx/>
                    <a:uFillTx/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rPr>
                  <a:t>Forurensning</a:t>
                </a:r>
              </a:p>
            </p:txBody>
          </p:sp>
          <p:cxnSp>
            <p:nvCxnSpPr>
              <p:cNvPr id="20" name="Rett linje 19">
                <a:extLst>
                  <a:ext uri="{FF2B5EF4-FFF2-40B4-BE49-F238E27FC236}">
                    <a16:creationId xmlns:a16="http://schemas.microsoft.com/office/drawing/2014/main" id="{4C270845-D1C3-427E-822A-560DDF4F6B76}"/>
                  </a:ext>
                </a:extLst>
              </p:cNvPr>
              <p:cNvCxnSpPr/>
              <p:nvPr/>
            </p:nvCxnSpPr>
            <p:spPr>
              <a:xfrm flipV="1">
                <a:off x="6111858" y="2563297"/>
                <a:ext cx="0" cy="235294"/>
              </a:xfrm>
              <a:prstGeom prst="line">
                <a:avLst/>
              </a:prstGeom>
              <a:noFill/>
              <a:ln w="9525" cap="flat" cmpd="sng" algn="ctr">
                <a:solidFill>
                  <a:schemeClr val="bg1">
                    <a:lumMod val="75000"/>
                  </a:schemeClr>
                </a:solidFill>
                <a:prstDash val="solid"/>
              </a:ln>
              <a:effectLst/>
            </p:spPr>
          </p:cxnSp>
          <p:sp>
            <p:nvSpPr>
              <p:cNvPr id="21" name="TekstSylinder 21">
                <a:extLst>
                  <a:ext uri="{FF2B5EF4-FFF2-40B4-BE49-F238E27FC236}">
                    <a16:creationId xmlns:a16="http://schemas.microsoft.com/office/drawing/2014/main" id="{D700B7F7-562B-4B05-8E1A-6D00DEDDBDD3}"/>
                  </a:ext>
                </a:extLst>
              </p:cNvPr>
              <p:cNvSpPr txBox="1"/>
              <p:nvPr/>
            </p:nvSpPr>
            <p:spPr>
              <a:xfrm>
                <a:off x="3621556" y="3573658"/>
                <a:ext cx="1451013" cy="510696"/>
              </a:xfrm>
              <a:prstGeom prst="rect">
                <a:avLst/>
              </a:prstGeom>
              <a:solidFill>
                <a:srgbClr val="00ADBA"/>
              </a:solidFill>
              <a:ln>
                <a:noFill/>
              </a:ln>
              <a:effectLst/>
            </p:spPr>
            <p:txBody>
              <a:bodyPr spcFirstLastPara="0" vert="horz" wrap="square" lIns="5715" tIns="5715" rIns="5715" bIns="5715" numCol="1" spcCol="1270" anchor="ctr" anchorCtr="0">
                <a:noAutofit/>
              </a:bodyPr>
              <a:lstStyle>
                <a:defPPr>
                  <a:defRPr lang="nb-NO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40005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nb-NO" sz="1100" kern="0" dirty="0">
                    <a:solidFill>
                      <a:schemeClr val="bg2">
                        <a:lumMod val="10000"/>
                      </a:schemeClr>
                    </a:solidFill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rPr>
                  <a:t>Skogbruk og arealforvaltning</a:t>
                </a:r>
                <a:endParaRPr kumimoji="0" lang="nb-NO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2">
                      <a:lumMod val="10000"/>
                    </a:schemeClr>
                  </a:solidFill>
                  <a:effectLst/>
                  <a:uLnTx/>
                  <a:uFillTx/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endParaRPr>
              </a:p>
            </p:txBody>
          </p:sp>
          <p:sp>
            <p:nvSpPr>
              <p:cNvPr id="22" name="TekstSylinder 22">
                <a:extLst>
                  <a:ext uri="{FF2B5EF4-FFF2-40B4-BE49-F238E27FC236}">
                    <a16:creationId xmlns:a16="http://schemas.microsoft.com/office/drawing/2014/main" id="{A8332958-7032-408C-9D9E-2FF56D45DF3D}"/>
                  </a:ext>
                </a:extLst>
              </p:cNvPr>
              <p:cNvSpPr txBox="1"/>
              <p:nvPr/>
            </p:nvSpPr>
            <p:spPr>
              <a:xfrm>
                <a:off x="3621556" y="4164558"/>
                <a:ext cx="1451013" cy="506209"/>
              </a:xfrm>
              <a:prstGeom prst="rect">
                <a:avLst/>
              </a:prstGeom>
              <a:solidFill>
                <a:srgbClr val="00ADBA"/>
              </a:solidFill>
              <a:ln>
                <a:noFill/>
              </a:ln>
              <a:effectLst/>
            </p:spPr>
            <p:txBody>
              <a:bodyPr spcFirstLastPara="0" vert="horz" wrap="square" lIns="5715" tIns="5715" rIns="5715" bIns="5715" numCol="1" spcCol="1270" anchor="ctr" anchorCtr="0">
                <a:noAutofit/>
              </a:bodyPr>
              <a:lstStyle>
                <a:defPPr>
                  <a:defRPr lang="nb-NO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40005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nb-NO" sz="1100" kern="0" dirty="0">
                    <a:solidFill>
                      <a:schemeClr val="bg2">
                        <a:lumMod val="10000"/>
                      </a:schemeClr>
                    </a:solidFill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rPr>
                  <a:t>J</a:t>
                </a:r>
                <a:r>
                  <a:rPr kumimoji="0" lang="nb-NO" sz="11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bg2">
                        <a:lumMod val="10000"/>
                      </a:schemeClr>
                    </a:solidFill>
                    <a:effectLst/>
                    <a:uLnTx/>
                    <a:uFillTx/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rPr>
                  <a:t>ordbruk og mat</a:t>
                </a:r>
              </a:p>
            </p:txBody>
          </p:sp>
          <p:cxnSp>
            <p:nvCxnSpPr>
              <p:cNvPr id="23" name="Rett linje 22">
                <a:extLst>
                  <a:ext uri="{FF2B5EF4-FFF2-40B4-BE49-F238E27FC236}">
                    <a16:creationId xmlns:a16="http://schemas.microsoft.com/office/drawing/2014/main" id="{873D37CA-1F21-4E83-98E6-709303066A3D}"/>
                  </a:ext>
                </a:extLst>
              </p:cNvPr>
              <p:cNvCxnSpPr/>
              <p:nvPr/>
            </p:nvCxnSpPr>
            <p:spPr>
              <a:xfrm flipV="1">
                <a:off x="4332265" y="2563297"/>
                <a:ext cx="0" cy="235294"/>
              </a:xfrm>
              <a:prstGeom prst="line">
                <a:avLst/>
              </a:prstGeom>
              <a:noFill/>
              <a:ln w="9525" cap="flat" cmpd="sng" algn="ctr">
                <a:solidFill>
                  <a:schemeClr val="bg1">
                    <a:lumMod val="75000"/>
                  </a:schemeClr>
                </a:solidFill>
                <a:prstDash val="solid"/>
              </a:ln>
              <a:effectLst/>
            </p:spPr>
          </p:cxnSp>
          <p:cxnSp>
            <p:nvCxnSpPr>
              <p:cNvPr id="24" name="Rett linje 23">
                <a:extLst>
                  <a:ext uri="{FF2B5EF4-FFF2-40B4-BE49-F238E27FC236}">
                    <a16:creationId xmlns:a16="http://schemas.microsoft.com/office/drawing/2014/main" id="{6CB70C31-996C-4B00-8A41-F017644BD6BD}"/>
                  </a:ext>
                </a:extLst>
              </p:cNvPr>
              <p:cNvCxnSpPr/>
              <p:nvPr/>
            </p:nvCxnSpPr>
            <p:spPr>
              <a:xfrm flipV="1">
                <a:off x="11328507" y="2533287"/>
                <a:ext cx="0" cy="235294"/>
              </a:xfrm>
              <a:prstGeom prst="line">
                <a:avLst/>
              </a:prstGeom>
              <a:noFill/>
              <a:ln w="9525" cap="flat" cmpd="sng" algn="ctr">
                <a:solidFill>
                  <a:schemeClr val="bg1">
                    <a:lumMod val="75000"/>
                  </a:schemeClr>
                </a:solidFill>
                <a:prstDash val="solid"/>
              </a:ln>
              <a:effectLst/>
            </p:spPr>
          </p:cxnSp>
          <p:sp>
            <p:nvSpPr>
              <p:cNvPr id="25" name="Frihåndsform: figur 24">
                <a:extLst>
                  <a:ext uri="{FF2B5EF4-FFF2-40B4-BE49-F238E27FC236}">
                    <a16:creationId xmlns:a16="http://schemas.microsoft.com/office/drawing/2014/main" id="{91CE0BC1-0212-48E1-B91D-98D5F1DD9AF6}"/>
                  </a:ext>
                </a:extLst>
              </p:cNvPr>
              <p:cNvSpPr/>
              <p:nvPr/>
            </p:nvSpPr>
            <p:spPr>
              <a:xfrm>
                <a:off x="1781636" y="2779710"/>
                <a:ext cx="1632065" cy="712450"/>
              </a:xfrm>
              <a:custGeom>
                <a:avLst/>
                <a:gdLst>
                  <a:gd name="connsiteX0" fmla="*/ 0 w 1268397"/>
                  <a:gd name="connsiteY0" fmla="*/ 0 h 634198"/>
                  <a:gd name="connsiteX1" fmla="*/ 1268397 w 1268397"/>
                  <a:gd name="connsiteY1" fmla="*/ 0 h 634198"/>
                  <a:gd name="connsiteX2" fmla="*/ 1268397 w 1268397"/>
                  <a:gd name="connsiteY2" fmla="*/ 634198 h 634198"/>
                  <a:gd name="connsiteX3" fmla="*/ 0 w 1268397"/>
                  <a:gd name="connsiteY3" fmla="*/ 634198 h 634198"/>
                  <a:gd name="connsiteX4" fmla="*/ 0 w 1268397"/>
                  <a:gd name="connsiteY4" fmla="*/ 0 h 634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68397" h="634198">
                    <a:moveTo>
                      <a:pt x="0" y="0"/>
                    </a:moveTo>
                    <a:lnTo>
                      <a:pt x="1268397" y="0"/>
                    </a:lnTo>
                    <a:lnTo>
                      <a:pt x="1268397" y="634198"/>
                    </a:lnTo>
                    <a:lnTo>
                      <a:pt x="0" y="63419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244E"/>
              </a:solidFill>
              <a:ln w="10795" cap="flat" cmpd="sng" algn="ctr">
                <a:noFill/>
                <a:prstDash val="solid"/>
              </a:ln>
              <a:effectLst/>
            </p:spPr>
            <p:txBody>
              <a:bodyPr spcFirstLastPara="0" vert="horz" wrap="square" lIns="6985" tIns="6985" rIns="6985" bIns="6985" numCol="1" spcCol="1270" anchor="ctr" anchorCtr="0">
                <a:noAutofit/>
              </a:bodyPr>
              <a:lstStyle>
                <a:defPPr>
                  <a:defRPr lang="nb-NO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nb-NO" sz="1400" kern="0" dirty="0">
                    <a:solidFill>
                      <a:prstClr val="white"/>
                    </a:solidFill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rPr>
                  <a:t>Helse og omsorg</a:t>
                </a:r>
              </a:p>
              <a:p>
                <a:pPr lvl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nb-NO" sz="1200" i="1" kern="0" dirty="0">
                    <a:solidFill>
                      <a:prstClr val="white"/>
                    </a:solidFill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rPr>
                  <a:t>Jan Vaage</a:t>
                </a:r>
              </a:p>
            </p:txBody>
          </p:sp>
          <p:sp>
            <p:nvSpPr>
              <p:cNvPr id="26" name="Frihåndsform: figur 25">
                <a:extLst>
                  <a:ext uri="{FF2B5EF4-FFF2-40B4-BE49-F238E27FC236}">
                    <a16:creationId xmlns:a16="http://schemas.microsoft.com/office/drawing/2014/main" id="{ECA6DB06-A4DF-46BE-8002-FD3324483216}"/>
                  </a:ext>
                </a:extLst>
              </p:cNvPr>
              <p:cNvSpPr/>
              <p:nvPr/>
            </p:nvSpPr>
            <p:spPr>
              <a:xfrm>
                <a:off x="3515155" y="2779710"/>
                <a:ext cx="1632065" cy="712450"/>
              </a:xfrm>
              <a:custGeom>
                <a:avLst/>
                <a:gdLst>
                  <a:gd name="connsiteX0" fmla="*/ 0 w 1268397"/>
                  <a:gd name="connsiteY0" fmla="*/ 0 h 634198"/>
                  <a:gd name="connsiteX1" fmla="*/ 1268397 w 1268397"/>
                  <a:gd name="connsiteY1" fmla="*/ 0 h 634198"/>
                  <a:gd name="connsiteX2" fmla="*/ 1268397 w 1268397"/>
                  <a:gd name="connsiteY2" fmla="*/ 634198 h 634198"/>
                  <a:gd name="connsiteX3" fmla="*/ 0 w 1268397"/>
                  <a:gd name="connsiteY3" fmla="*/ 634198 h 634198"/>
                  <a:gd name="connsiteX4" fmla="*/ 0 w 1268397"/>
                  <a:gd name="connsiteY4" fmla="*/ 0 h 634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68397" h="634198">
                    <a:moveTo>
                      <a:pt x="0" y="0"/>
                    </a:moveTo>
                    <a:lnTo>
                      <a:pt x="1268397" y="0"/>
                    </a:lnTo>
                    <a:lnTo>
                      <a:pt x="1268397" y="634198"/>
                    </a:lnTo>
                    <a:lnTo>
                      <a:pt x="0" y="63419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244E"/>
              </a:solidFill>
              <a:ln w="10795" cap="flat" cmpd="sng" algn="ctr">
                <a:noFill/>
                <a:prstDash val="solid"/>
              </a:ln>
              <a:effectLst/>
            </p:spPr>
            <p:txBody>
              <a:bodyPr spcFirstLastPara="0" vert="horz" wrap="square" lIns="6985" tIns="6985" rIns="6985" bIns="6985" numCol="1" spcCol="1270" anchor="ctr" anchorCtr="0">
                <a:noAutofit/>
              </a:bodyPr>
              <a:lstStyle>
                <a:defPPr>
                  <a:defRPr lang="nb-NO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 defTabSz="4889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nb-NO" sz="1400" kern="0" dirty="0">
                    <a:solidFill>
                      <a:prstClr val="white"/>
                    </a:solidFill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rPr>
                  <a:t>Landbruk</a:t>
                </a:r>
              </a:p>
              <a:p>
                <a:pPr lvl="0" algn="ctr" defTabSz="4889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nb-NO" sz="1200" i="1" kern="0" dirty="0">
                    <a:solidFill>
                      <a:prstClr val="white"/>
                    </a:solidFill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rPr>
                  <a:t>Tore Bjørkli</a:t>
                </a:r>
              </a:p>
            </p:txBody>
          </p:sp>
          <p:sp>
            <p:nvSpPr>
              <p:cNvPr id="27" name="Frihåndsform: figur 26">
                <a:extLst>
                  <a:ext uri="{FF2B5EF4-FFF2-40B4-BE49-F238E27FC236}">
                    <a16:creationId xmlns:a16="http://schemas.microsoft.com/office/drawing/2014/main" id="{814C37CE-EEAD-4788-A492-7F59ADD7C01A}"/>
                  </a:ext>
                </a:extLst>
              </p:cNvPr>
              <p:cNvSpPr/>
              <p:nvPr/>
            </p:nvSpPr>
            <p:spPr>
              <a:xfrm>
                <a:off x="8777028" y="2769414"/>
                <a:ext cx="1632065" cy="712450"/>
              </a:xfrm>
              <a:custGeom>
                <a:avLst/>
                <a:gdLst>
                  <a:gd name="connsiteX0" fmla="*/ 0 w 1268397"/>
                  <a:gd name="connsiteY0" fmla="*/ 0 h 634198"/>
                  <a:gd name="connsiteX1" fmla="*/ 1268397 w 1268397"/>
                  <a:gd name="connsiteY1" fmla="*/ 0 h 634198"/>
                  <a:gd name="connsiteX2" fmla="*/ 1268397 w 1268397"/>
                  <a:gd name="connsiteY2" fmla="*/ 634198 h 634198"/>
                  <a:gd name="connsiteX3" fmla="*/ 0 w 1268397"/>
                  <a:gd name="connsiteY3" fmla="*/ 634198 h 634198"/>
                  <a:gd name="connsiteX4" fmla="*/ 0 w 1268397"/>
                  <a:gd name="connsiteY4" fmla="*/ 0 h 634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68397" h="634198">
                    <a:moveTo>
                      <a:pt x="0" y="0"/>
                    </a:moveTo>
                    <a:lnTo>
                      <a:pt x="1268397" y="0"/>
                    </a:lnTo>
                    <a:lnTo>
                      <a:pt x="1268397" y="634198"/>
                    </a:lnTo>
                    <a:lnTo>
                      <a:pt x="0" y="63419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244E"/>
              </a:solidFill>
              <a:ln w="10795" cap="flat" cmpd="sng" algn="ctr">
                <a:noFill/>
                <a:prstDash val="solid"/>
              </a:ln>
              <a:effectLst/>
            </p:spPr>
            <p:txBody>
              <a:bodyPr spcFirstLastPara="0" vert="horz" wrap="square" lIns="6985" tIns="6985" rIns="6985" bIns="6985" numCol="1" spcCol="1270" anchor="ctr" anchorCtr="0">
                <a:noAutofit/>
              </a:bodyPr>
              <a:lstStyle>
                <a:defPPr>
                  <a:defRPr lang="nb-NO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nb-NO" sz="1400" kern="0" dirty="0">
                    <a:solidFill>
                      <a:prstClr val="white"/>
                    </a:solidFill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rPr>
                  <a:t>Kommunal og justis</a:t>
                </a:r>
              </a:p>
              <a:p>
                <a:pPr lvl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nb-NO" sz="1200" i="1" kern="0" dirty="0">
                    <a:solidFill>
                      <a:prstClr val="white"/>
                    </a:solidFill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rPr>
                  <a:t>Mari Mogstad</a:t>
                </a:r>
              </a:p>
            </p:txBody>
          </p:sp>
          <p:sp>
            <p:nvSpPr>
              <p:cNvPr id="28" name="Frihåndsform: figur 27">
                <a:extLst>
                  <a:ext uri="{FF2B5EF4-FFF2-40B4-BE49-F238E27FC236}">
                    <a16:creationId xmlns:a16="http://schemas.microsoft.com/office/drawing/2014/main" id="{B59E11CE-588D-4BAD-9C1D-4194010529B9}"/>
                  </a:ext>
                </a:extLst>
              </p:cNvPr>
              <p:cNvSpPr/>
              <p:nvPr/>
            </p:nvSpPr>
            <p:spPr>
              <a:xfrm>
                <a:off x="41135" y="2777428"/>
                <a:ext cx="1632065" cy="712450"/>
              </a:xfrm>
              <a:custGeom>
                <a:avLst/>
                <a:gdLst>
                  <a:gd name="connsiteX0" fmla="*/ 0 w 1268397"/>
                  <a:gd name="connsiteY0" fmla="*/ 0 h 634198"/>
                  <a:gd name="connsiteX1" fmla="*/ 1268397 w 1268397"/>
                  <a:gd name="connsiteY1" fmla="*/ 0 h 634198"/>
                  <a:gd name="connsiteX2" fmla="*/ 1268397 w 1268397"/>
                  <a:gd name="connsiteY2" fmla="*/ 634198 h 634198"/>
                  <a:gd name="connsiteX3" fmla="*/ 0 w 1268397"/>
                  <a:gd name="connsiteY3" fmla="*/ 634198 h 634198"/>
                  <a:gd name="connsiteX4" fmla="*/ 0 w 1268397"/>
                  <a:gd name="connsiteY4" fmla="*/ 0 h 634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68397" h="634198">
                    <a:moveTo>
                      <a:pt x="0" y="0"/>
                    </a:moveTo>
                    <a:lnTo>
                      <a:pt x="1268397" y="0"/>
                    </a:lnTo>
                    <a:lnTo>
                      <a:pt x="1268397" y="634198"/>
                    </a:lnTo>
                    <a:lnTo>
                      <a:pt x="0" y="63419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244E"/>
              </a:solidFill>
              <a:ln w="10795" cap="flat" cmpd="sng" algn="ctr">
                <a:noFill/>
                <a:prstDash val="solid"/>
              </a:ln>
              <a:effectLst/>
            </p:spPr>
            <p:txBody>
              <a:bodyPr spcFirstLastPara="0" vert="horz" wrap="square" lIns="6985" tIns="6985" rIns="6985" bIns="6985" numCol="1" spcCol="1270" anchor="ctr" anchorCtr="0">
                <a:noAutofit/>
              </a:bodyPr>
              <a:lstStyle>
                <a:defPPr>
                  <a:defRPr lang="nb-NO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nb-NO" sz="1400" kern="0" dirty="0">
                    <a:solidFill>
                      <a:prstClr val="white"/>
                    </a:solidFill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rPr>
                  <a:t>Oppvekst og velferd</a:t>
                </a:r>
              </a:p>
              <a:p>
                <a:pPr lvl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nb-NO" sz="1200" i="1" kern="0" dirty="0">
                    <a:solidFill>
                      <a:prstClr val="white"/>
                    </a:solidFill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rPr>
                  <a:t>Frode Kvittem</a:t>
                </a:r>
              </a:p>
            </p:txBody>
          </p:sp>
          <p:sp>
            <p:nvSpPr>
              <p:cNvPr id="29" name="Frihåndsform: figur 28">
                <a:extLst>
                  <a:ext uri="{FF2B5EF4-FFF2-40B4-BE49-F238E27FC236}">
                    <a16:creationId xmlns:a16="http://schemas.microsoft.com/office/drawing/2014/main" id="{13956B40-3D36-42B6-B82B-C756D44C44F6}"/>
                  </a:ext>
                </a:extLst>
              </p:cNvPr>
              <p:cNvSpPr/>
              <p:nvPr/>
            </p:nvSpPr>
            <p:spPr>
              <a:xfrm>
                <a:off x="10518800" y="2780284"/>
                <a:ext cx="1632065" cy="712450"/>
              </a:xfrm>
              <a:custGeom>
                <a:avLst/>
                <a:gdLst>
                  <a:gd name="connsiteX0" fmla="*/ 0 w 1268397"/>
                  <a:gd name="connsiteY0" fmla="*/ 0 h 634198"/>
                  <a:gd name="connsiteX1" fmla="*/ 1268397 w 1268397"/>
                  <a:gd name="connsiteY1" fmla="*/ 0 h 634198"/>
                  <a:gd name="connsiteX2" fmla="*/ 1268397 w 1268397"/>
                  <a:gd name="connsiteY2" fmla="*/ 634198 h 634198"/>
                  <a:gd name="connsiteX3" fmla="*/ 0 w 1268397"/>
                  <a:gd name="connsiteY3" fmla="*/ 634198 h 634198"/>
                  <a:gd name="connsiteX4" fmla="*/ 0 w 1268397"/>
                  <a:gd name="connsiteY4" fmla="*/ 0 h 634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68397" h="634198">
                    <a:moveTo>
                      <a:pt x="0" y="0"/>
                    </a:moveTo>
                    <a:lnTo>
                      <a:pt x="1268397" y="0"/>
                    </a:lnTo>
                    <a:lnTo>
                      <a:pt x="1268397" y="634198"/>
                    </a:lnTo>
                    <a:lnTo>
                      <a:pt x="0" y="63419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244E"/>
              </a:solidFill>
              <a:ln w="10795" cap="flat" cmpd="sng" algn="ctr">
                <a:noFill/>
                <a:prstDash val="solid"/>
              </a:ln>
              <a:effectLst/>
            </p:spPr>
            <p:txBody>
              <a:bodyPr spcFirstLastPara="0" vert="horz" wrap="square" lIns="6985" tIns="6985" rIns="6985" bIns="6985" numCol="1" spcCol="1270" anchor="ctr" anchorCtr="0">
                <a:noAutofit/>
              </a:bodyPr>
              <a:lstStyle>
                <a:defPPr>
                  <a:defRPr lang="nb-NO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nn-NO" sz="1400" kern="0" dirty="0">
                    <a:solidFill>
                      <a:prstClr val="white"/>
                    </a:solidFill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rPr>
                  <a:t>Klima og miljø</a:t>
                </a:r>
              </a:p>
              <a:p>
                <a:pPr lvl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nn-NO" sz="1200" i="1" kern="0" dirty="0">
                    <a:solidFill>
                      <a:prstClr val="white"/>
                    </a:solidFill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rPr>
                  <a:t>Line Lund Fjellvær</a:t>
                </a:r>
              </a:p>
            </p:txBody>
          </p:sp>
          <p:sp>
            <p:nvSpPr>
              <p:cNvPr id="30" name="Frihåndsform: figur 29">
                <a:extLst>
                  <a:ext uri="{FF2B5EF4-FFF2-40B4-BE49-F238E27FC236}">
                    <a16:creationId xmlns:a16="http://schemas.microsoft.com/office/drawing/2014/main" id="{46D1850E-7CB5-4289-BFA2-AAFF1AC63407}"/>
                  </a:ext>
                </a:extLst>
              </p:cNvPr>
              <p:cNvSpPr/>
              <p:nvPr/>
            </p:nvSpPr>
            <p:spPr>
              <a:xfrm>
                <a:off x="5295826" y="2777428"/>
                <a:ext cx="1632065" cy="712450"/>
              </a:xfrm>
              <a:custGeom>
                <a:avLst/>
                <a:gdLst>
                  <a:gd name="connsiteX0" fmla="*/ 0 w 1268397"/>
                  <a:gd name="connsiteY0" fmla="*/ 0 h 634198"/>
                  <a:gd name="connsiteX1" fmla="*/ 1268397 w 1268397"/>
                  <a:gd name="connsiteY1" fmla="*/ 0 h 634198"/>
                  <a:gd name="connsiteX2" fmla="*/ 1268397 w 1268397"/>
                  <a:gd name="connsiteY2" fmla="*/ 634198 h 634198"/>
                  <a:gd name="connsiteX3" fmla="*/ 0 w 1268397"/>
                  <a:gd name="connsiteY3" fmla="*/ 634198 h 634198"/>
                  <a:gd name="connsiteX4" fmla="*/ 0 w 1268397"/>
                  <a:gd name="connsiteY4" fmla="*/ 0 h 634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68397" h="634198">
                    <a:moveTo>
                      <a:pt x="0" y="0"/>
                    </a:moveTo>
                    <a:lnTo>
                      <a:pt x="1268397" y="0"/>
                    </a:lnTo>
                    <a:lnTo>
                      <a:pt x="1268397" y="634198"/>
                    </a:lnTo>
                    <a:lnTo>
                      <a:pt x="0" y="63419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244E"/>
              </a:solidFill>
              <a:ln w="10795" cap="flat" cmpd="sng" algn="ctr">
                <a:noFill/>
                <a:prstDash val="solid"/>
              </a:ln>
              <a:effectLst/>
            </p:spPr>
            <p:txBody>
              <a:bodyPr spcFirstLastPara="0" vert="horz" wrap="square" lIns="6985" tIns="6985" rIns="6985" bIns="6985" numCol="1" spcCol="1270" anchor="ctr" anchorCtr="0">
                <a:noAutofit/>
              </a:bodyPr>
              <a:lstStyle>
                <a:defPPr>
                  <a:defRPr lang="nb-NO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 defTabSz="4889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nb-NO" sz="1400" b="1" kern="0" dirty="0">
                    <a:solidFill>
                      <a:prstClr val="white"/>
                    </a:solidFill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rPr>
                  <a:t>Organisasjon og utvikling</a:t>
                </a:r>
                <a:endParaRPr lang="nb-NO" sz="1200" b="1" kern="0" dirty="0">
                  <a:solidFill>
                    <a:prstClr val="white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endParaRPr>
              </a:p>
              <a:p>
                <a:pPr lvl="0" algn="ctr" defTabSz="4889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nb-NO" sz="1200" b="1" i="1" kern="0" dirty="0">
                    <a:solidFill>
                      <a:prstClr val="white"/>
                    </a:solidFill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rPr>
                  <a:t>Roar Veiseth</a:t>
                </a:r>
              </a:p>
            </p:txBody>
          </p:sp>
          <p:sp>
            <p:nvSpPr>
              <p:cNvPr id="31" name="TekstSylinder 34">
                <a:extLst>
                  <a:ext uri="{FF2B5EF4-FFF2-40B4-BE49-F238E27FC236}">
                    <a16:creationId xmlns:a16="http://schemas.microsoft.com/office/drawing/2014/main" id="{C829A568-B3B2-4FA1-A6FA-BD455B5039C0}"/>
                  </a:ext>
                </a:extLst>
              </p:cNvPr>
              <p:cNvSpPr txBox="1"/>
              <p:nvPr/>
            </p:nvSpPr>
            <p:spPr>
              <a:xfrm>
                <a:off x="126185" y="4168394"/>
                <a:ext cx="1451012" cy="506209"/>
              </a:xfrm>
              <a:prstGeom prst="rect">
                <a:avLst/>
              </a:prstGeom>
              <a:solidFill>
                <a:srgbClr val="00ADBA"/>
              </a:solidFill>
              <a:ln>
                <a:noFill/>
              </a:ln>
              <a:effectLst/>
            </p:spPr>
            <p:txBody>
              <a:bodyPr spcFirstLastPara="0" vert="horz" wrap="square" lIns="5715" tIns="5715" rIns="5715" bIns="5715" numCol="1" spcCol="1270" anchor="ctr" anchorCtr="0">
                <a:noAutofit/>
              </a:bodyPr>
              <a:lstStyle>
                <a:defPPr>
                  <a:defRPr lang="nb-NO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defRPr/>
                </a:pPr>
                <a:r>
                  <a:rPr lang="nb-NO" sz="1100" kern="0" dirty="0">
                    <a:solidFill>
                      <a:schemeClr val="bg2">
                        <a:lumMod val="10000"/>
                      </a:schemeClr>
                    </a:solidFill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rPr>
                  <a:t>Barnehage</a:t>
                </a:r>
                <a:endParaRPr kumimoji="0" lang="nb-NO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2">
                      <a:lumMod val="10000"/>
                    </a:schemeClr>
                  </a:solidFill>
                  <a:effectLst/>
                  <a:uLnTx/>
                  <a:uFillTx/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endParaRPr>
              </a:p>
            </p:txBody>
          </p:sp>
          <p:sp>
            <p:nvSpPr>
              <p:cNvPr id="32" name="TekstSylinder 35">
                <a:extLst>
                  <a:ext uri="{FF2B5EF4-FFF2-40B4-BE49-F238E27FC236}">
                    <a16:creationId xmlns:a16="http://schemas.microsoft.com/office/drawing/2014/main" id="{056744FF-C252-42B6-AC7D-29145EF877F1}"/>
                  </a:ext>
                </a:extLst>
              </p:cNvPr>
              <p:cNvSpPr txBox="1"/>
              <p:nvPr/>
            </p:nvSpPr>
            <p:spPr>
              <a:xfrm>
                <a:off x="123790" y="3578144"/>
                <a:ext cx="1451012" cy="506209"/>
              </a:xfrm>
              <a:prstGeom prst="rect">
                <a:avLst/>
              </a:prstGeom>
              <a:solidFill>
                <a:srgbClr val="00ADBA"/>
              </a:solidFill>
              <a:ln>
                <a:noFill/>
              </a:ln>
              <a:effectLst/>
            </p:spPr>
            <p:txBody>
              <a:bodyPr spcFirstLastPara="0" vert="horz" wrap="square" lIns="5715" tIns="5715" rIns="5715" bIns="5715" numCol="1" spcCol="1270" anchor="ctr" anchorCtr="0">
                <a:noAutofit/>
              </a:bodyPr>
              <a:lstStyle>
                <a:defPPr>
                  <a:defRPr lang="nb-NO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defRPr/>
                </a:pPr>
                <a:r>
                  <a:rPr lang="nb-NO" sz="1100" kern="0" dirty="0">
                    <a:solidFill>
                      <a:schemeClr val="bg2">
                        <a:lumMod val="10000"/>
                      </a:schemeClr>
                    </a:solidFill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rPr>
                  <a:t>Opplæring</a:t>
                </a:r>
                <a:endParaRPr kumimoji="0" lang="nb-NO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2">
                      <a:lumMod val="10000"/>
                    </a:schemeClr>
                  </a:solidFill>
                  <a:effectLst/>
                  <a:uLnTx/>
                  <a:uFillTx/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endParaRPr>
              </a:p>
            </p:txBody>
          </p:sp>
          <p:sp>
            <p:nvSpPr>
              <p:cNvPr id="33" name="TekstSylinder 36">
                <a:extLst>
                  <a:ext uri="{FF2B5EF4-FFF2-40B4-BE49-F238E27FC236}">
                    <a16:creationId xmlns:a16="http://schemas.microsoft.com/office/drawing/2014/main" id="{80D6CA32-25DD-4ED7-A119-B1E93D6AA4C9}"/>
                  </a:ext>
                </a:extLst>
              </p:cNvPr>
              <p:cNvSpPr txBox="1"/>
              <p:nvPr/>
            </p:nvSpPr>
            <p:spPr>
              <a:xfrm>
                <a:off x="126185" y="5362331"/>
                <a:ext cx="1451012" cy="506209"/>
              </a:xfrm>
              <a:prstGeom prst="rect">
                <a:avLst/>
              </a:prstGeom>
              <a:solidFill>
                <a:srgbClr val="00ADBA"/>
              </a:solidFill>
              <a:ln>
                <a:noFill/>
              </a:ln>
              <a:effectLst/>
            </p:spPr>
            <p:txBody>
              <a:bodyPr spcFirstLastPara="0" vert="horz" wrap="square" lIns="5715" tIns="5715" rIns="5715" bIns="5715" numCol="1" spcCol="1270" anchor="ctr" anchorCtr="0">
                <a:noAutofit/>
              </a:bodyPr>
              <a:lstStyle>
                <a:defPPr>
                  <a:defRPr lang="nb-NO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40005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NO" sz="11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bg2">
                        <a:lumMod val="10000"/>
                      </a:schemeClr>
                    </a:solidFill>
                    <a:effectLst/>
                    <a:uLnTx/>
                    <a:uFillTx/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rPr>
                  <a:t>Barnevern</a:t>
                </a:r>
              </a:p>
            </p:txBody>
          </p:sp>
          <p:sp>
            <p:nvSpPr>
              <p:cNvPr id="34" name="TekstSylinder 37">
                <a:extLst>
                  <a:ext uri="{FF2B5EF4-FFF2-40B4-BE49-F238E27FC236}">
                    <a16:creationId xmlns:a16="http://schemas.microsoft.com/office/drawing/2014/main" id="{17716E3A-BAE0-49A7-BE1A-BFCB9DCAA072}"/>
                  </a:ext>
                </a:extLst>
              </p:cNvPr>
              <p:cNvSpPr txBox="1"/>
              <p:nvPr/>
            </p:nvSpPr>
            <p:spPr>
              <a:xfrm>
                <a:off x="126185" y="4767856"/>
                <a:ext cx="1451012" cy="506209"/>
              </a:xfrm>
              <a:prstGeom prst="rect">
                <a:avLst/>
              </a:prstGeom>
              <a:solidFill>
                <a:srgbClr val="00ADBA"/>
              </a:solidFill>
              <a:ln>
                <a:noFill/>
              </a:ln>
              <a:effectLst/>
            </p:spPr>
            <p:txBody>
              <a:bodyPr spcFirstLastPara="0" vert="horz" wrap="square" lIns="5715" tIns="5715" rIns="5715" bIns="5715" numCol="1" spcCol="1270" anchor="ctr" anchorCtr="0">
                <a:noAutofit/>
              </a:bodyPr>
              <a:lstStyle>
                <a:defPPr>
                  <a:defRPr lang="nb-NO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defRPr/>
                </a:pPr>
                <a:r>
                  <a:rPr lang="nb-NO" sz="1100" kern="0" dirty="0">
                    <a:solidFill>
                      <a:schemeClr val="bg2">
                        <a:lumMod val="10000"/>
                      </a:schemeClr>
                    </a:solidFill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rPr>
                  <a:t>NAV og sosiale tjenester</a:t>
                </a:r>
                <a:endParaRPr kumimoji="0" lang="nb-NO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2">
                      <a:lumMod val="10000"/>
                    </a:schemeClr>
                  </a:solidFill>
                  <a:effectLst/>
                  <a:uLnTx/>
                  <a:uFillTx/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endParaRPr>
              </a:p>
            </p:txBody>
          </p:sp>
          <p:sp>
            <p:nvSpPr>
              <p:cNvPr id="35" name="TekstSylinder 38">
                <a:extLst>
                  <a:ext uri="{FF2B5EF4-FFF2-40B4-BE49-F238E27FC236}">
                    <a16:creationId xmlns:a16="http://schemas.microsoft.com/office/drawing/2014/main" id="{40E237DD-81AA-4238-9673-E2543DA3EC35}"/>
                  </a:ext>
                </a:extLst>
              </p:cNvPr>
              <p:cNvSpPr txBox="1"/>
              <p:nvPr/>
            </p:nvSpPr>
            <p:spPr>
              <a:xfrm>
                <a:off x="8874612" y="4734772"/>
                <a:ext cx="1451012" cy="506209"/>
              </a:xfrm>
              <a:prstGeom prst="rect">
                <a:avLst/>
              </a:prstGeom>
              <a:solidFill>
                <a:srgbClr val="00ADBA"/>
              </a:solidFill>
              <a:ln>
                <a:noFill/>
              </a:ln>
              <a:effectLst/>
            </p:spPr>
            <p:txBody>
              <a:bodyPr spcFirstLastPara="0" vert="horz" wrap="square" lIns="5715" tIns="5715" rIns="5715" bIns="5715" numCol="1" spcCol="1270" anchor="ctr" anchorCtr="0">
                <a:noAutofit/>
              </a:bodyPr>
              <a:lstStyle>
                <a:defPPr>
                  <a:defRPr lang="nb-NO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defRPr/>
                </a:pPr>
                <a:r>
                  <a:rPr lang="nb-NO" sz="1100" kern="0" dirty="0">
                    <a:solidFill>
                      <a:schemeClr val="bg2">
                        <a:lumMod val="10000"/>
                      </a:schemeClr>
                    </a:solidFill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rPr>
                  <a:t>Vergemål og bevilling</a:t>
                </a:r>
                <a:endParaRPr kumimoji="0" lang="nb-NO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2">
                      <a:lumMod val="10000"/>
                    </a:schemeClr>
                  </a:solidFill>
                  <a:effectLst/>
                  <a:uLnTx/>
                  <a:uFillTx/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endParaRPr>
              </a:p>
            </p:txBody>
          </p:sp>
          <p:sp>
            <p:nvSpPr>
              <p:cNvPr id="36" name="TekstSylinder 39">
                <a:extLst>
                  <a:ext uri="{FF2B5EF4-FFF2-40B4-BE49-F238E27FC236}">
                    <a16:creationId xmlns:a16="http://schemas.microsoft.com/office/drawing/2014/main" id="{46F2EB01-48A7-4AF0-B7A5-4E237CA26259}"/>
                  </a:ext>
                </a:extLst>
              </p:cNvPr>
              <p:cNvSpPr txBox="1"/>
              <p:nvPr/>
            </p:nvSpPr>
            <p:spPr>
              <a:xfrm>
                <a:off x="8880443" y="4155835"/>
                <a:ext cx="1451012" cy="506209"/>
              </a:xfrm>
              <a:prstGeom prst="rect">
                <a:avLst/>
              </a:prstGeom>
              <a:solidFill>
                <a:srgbClr val="00ADBA"/>
              </a:solidFill>
              <a:ln>
                <a:noFill/>
              </a:ln>
              <a:effectLst/>
            </p:spPr>
            <p:txBody>
              <a:bodyPr spcFirstLastPara="0" vert="horz" wrap="square" lIns="5715" tIns="5715" rIns="5715" bIns="5715" numCol="1" spcCol="1270" anchor="ctr" anchorCtr="0">
                <a:noAutofit/>
              </a:bodyPr>
              <a:lstStyle>
                <a:defPPr>
                  <a:defRPr lang="nb-NO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defRPr/>
                </a:pPr>
                <a:r>
                  <a:rPr lang="nb-NO" sz="1100" kern="0">
                    <a:solidFill>
                      <a:schemeClr val="bg2">
                        <a:lumMod val="10000"/>
                      </a:schemeClr>
                    </a:solidFill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rPr>
                  <a:t>Samordnings-seksjonen</a:t>
                </a:r>
                <a:endParaRPr lang="nb-NO" sz="1100" kern="0" dirty="0">
                  <a:solidFill>
                    <a:schemeClr val="bg2">
                      <a:lumMod val="10000"/>
                    </a:schemeClr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endParaRPr>
              </a:p>
            </p:txBody>
          </p:sp>
          <p:sp>
            <p:nvSpPr>
              <p:cNvPr id="37" name="TekstSylinder 40">
                <a:extLst>
                  <a:ext uri="{FF2B5EF4-FFF2-40B4-BE49-F238E27FC236}">
                    <a16:creationId xmlns:a16="http://schemas.microsoft.com/office/drawing/2014/main" id="{213E83F3-7DBD-4C30-BA37-A75E7230AE5D}"/>
                  </a:ext>
                </a:extLst>
              </p:cNvPr>
              <p:cNvSpPr txBox="1"/>
              <p:nvPr/>
            </p:nvSpPr>
            <p:spPr>
              <a:xfrm>
                <a:off x="1867826" y="3575900"/>
                <a:ext cx="1451012" cy="506209"/>
              </a:xfrm>
              <a:prstGeom prst="rect">
                <a:avLst/>
              </a:prstGeom>
              <a:solidFill>
                <a:srgbClr val="00ADBA"/>
              </a:solidFill>
              <a:ln>
                <a:noFill/>
              </a:ln>
              <a:effectLst/>
            </p:spPr>
            <p:txBody>
              <a:bodyPr spcFirstLastPara="0" vert="horz" wrap="square" lIns="5715" tIns="5715" rIns="5715" bIns="5715" numCol="1" spcCol="1270" anchor="ctr" anchorCtr="0">
                <a:noAutofit/>
              </a:bodyPr>
              <a:lstStyle>
                <a:defPPr>
                  <a:defRPr lang="nb-NO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defRPr/>
                </a:pPr>
                <a:r>
                  <a:rPr lang="nb-NO" sz="1100" kern="0" dirty="0">
                    <a:solidFill>
                      <a:schemeClr val="bg2">
                        <a:lumMod val="10000"/>
                      </a:schemeClr>
                    </a:solidFill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rPr>
                  <a:t>Rettsikkerhet</a:t>
                </a:r>
                <a:endParaRPr kumimoji="0" lang="nb-NO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2">
                      <a:lumMod val="10000"/>
                    </a:schemeClr>
                  </a:solidFill>
                  <a:effectLst/>
                  <a:uLnTx/>
                  <a:uFillTx/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endParaRPr>
              </a:p>
            </p:txBody>
          </p:sp>
          <p:sp>
            <p:nvSpPr>
              <p:cNvPr id="38" name="TekstSylinder 41">
                <a:extLst>
                  <a:ext uri="{FF2B5EF4-FFF2-40B4-BE49-F238E27FC236}">
                    <a16:creationId xmlns:a16="http://schemas.microsoft.com/office/drawing/2014/main" id="{C4AB71F3-9BB0-460E-B039-9307D61D79D9}"/>
                  </a:ext>
                </a:extLst>
              </p:cNvPr>
              <p:cNvSpPr txBox="1"/>
              <p:nvPr/>
            </p:nvSpPr>
            <p:spPr>
              <a:xfrm>
                <a:off x="8874612" y="5310210"/>
                <a:ext cx="1451012" cy="506209"/>
              </a:xfrm>
              <a:prstGeom prst="rect">
                <a:avLst/>
              </a:prstGeom>
              <a:solidFill>
                <a:srgbClr val="00ADBA"/>
              </a:solidFill>
              <a:ln>
                <a:noFill/>
              </a:ln>
              <a:effectLst/>
            </p:spPr>
            <p:txBody>
              <a:bodyPr spcFirstLastPara="0" vert="horz" wrap="square" lIns="5715" tIns="5715" rIns="5715" bIns="5715" numCol="1" spcCol="1270" anchor="ctr" anchorCtr="0">
                <a:noAutofit/>
              </a:bodyPr>
              <a:lstStyle>
                <a:defPPr>
                  <a:defRPr lang="nb-NO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defRPr/>
                </a:pPr>
                <a:r>
                  <a:rPr lang="nb-NO" sz="1100" kern="0" dirty="0">
                    <a:solidFill>
                      <a:schemeClr val="bg2">
                        <a:lumMod val="10000"/>
                      </a:schemeClr>
                    </a:solidFill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rPr>
                  <a:t>Samfunnssikkerhet og beredskap</a:t>
                </a:r>
                <a:endParaRPr kumimoji="0" lang="nb-NO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2">
                      <a:lumMod val="10000"/>
                    </a:schemeClr>
                  </a:solidFill>
                  <a:effectLst/>
                  <a:uLnTx/>
                  <a:uFillTx/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endParaRPr>
              </a:p>
            </p:txBody>
          </p:sp>
          <p:sp>
            <p:nvSpPr>
              <p:cNvPr id="39" name="TekstSylinder 42">
                <a:extLst>
                  <a:ext uri="{FF2B5EF4-FFF2-40B4-BE49-F238E27FC236}">
                    <a16:creationId xmlns:a16="http://schemas.microsoft.com/office/drawing/2014/main" id="{4D8F67BC-282D-407A-BD98-05ABD58EFF4C}"/>
                  </a:ext>
                </a:extLst>
              </p:cNvPr>
              <p:cNvSpPr txBox="1"/>
              <p:nvPr/>
            </p:nvSpPr>
            <p:spPr>
              <a:xfrm>
                <a:off x="1867826" y="4162315"/>
                <a:ext cx="1451012" cy="506209"/>
              </a:xfrm>
              <a:prstGeom prst="rect">
                <a:avLst/>
              </a:prstGeom>
              <a:solidFill>
                <a:srgbClr val="00ADBA"/>
              </a:solidFill>
              <a:ln>
                <a:noFill/>
              </a:ln>
              <a:effectLst/>
            </p:spPr>
            <p:txBody>
              <a:bodyPr spcFirstLastPara="0" vert="horz" wrap="square" lIns="5715" tIns="5715" rIns="5715" bIns="5715" numCol="1" spcCol="1270" anchor="ctr" anchorCtr="0">
                <a:noAutofit/>
              </a:bodyPr>
              <a:lstStyle>
                <a:defPPr>
                  <a:defRPr lang="nb-NO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defRPr/>
                </a:pPr>
                <a:r>
                  <a:rPr lang="nb-NO" sz="1100" kern="0" dirty="0">
                    <a:solidFill>
                      <a:schemeClr val="bg2">
                        <a:lumMod val="10000"/>
                      </a:schemeClr>
                    </a:solidFill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rPr>
                  <a:t>Utvikling</a:t>
                </a:r>
                <a:endParaRPr kumimoji="0" lang="nb-NO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2">
                      <a:lumMod val="10000"/>
                    </a:schemeClr>
                  </a:solidFill>
                  <a:effectLst/>
                  <a:uLnTx/>
                  <a:uFillTx/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endParaRPr>
              </a:p>
            </p:txBody>
          </p:sp>
          <p:sp>
            <p:nvSpPr>
              <p:cNvPr id="40" name="TekstSylinder 43">
                <a:extLst>
                  <a:ext uri="{FF2B5EF4-FFF2-40B4-BE49-F238E27FC236}">
                    <a16:creationId xmlns:a16="http://schemas.microsoft.com/office/drawing/2014/main" id="{7503C24E-B5CE-46C0-B332-A26E716429BA}"/>
                  </a:ext>
                </a:extLst>
              </p:cNvPr>
              <p:cNvSpPr txBox="1"/>
              <p:nvPr/>
            </p:nvSpPr>
            <p:spPr>
              <a:xfrm>
                <a:off x="8874612" y="3580397"/>
                <a:ext cx="1451012" cy="506209"/>
              </a:xfrm>
              <a:prstGeom prst="rect">
                <a:avLst/>
              </a:prstGeom>
              <a:solidFill>
                <a:srgbClr val="00ADBA"/>
              </a:solidFill>
              <a:ln>
                <a:noFill/>
              </a:ln>
              <a:effectLst/>
            </p:spPr>
            <p:txBody>
              <a:bodyPr spcFirstLastPara="0" vert="horz" wrap="square" lIns="5715" tIns="5715" rIns="5715" bIns="5715" numCol="1" spcCol="1270" anchor="ctr" anchorCtr="0">
                <a:noAutofit/>
              </a:bodyPr>
              <a:lstStyle>
                <a:defPPr>
                  <a:defRPr lang="nb-NO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defRPr/>
                </a:pPr>
                <a:r>
                  <a:rPr lang="nb-NO" sz="1100" kern="0" dirty="0">
                    <a:solidFill>
                      <a:schemeClr val="bg2">
                        <a:lumMod val="10000"/>
                      </a:schemeClr>
                    </a:solidFill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rPr>
                  <a:t>Juridisk seksjon</a:t>
                </a:r>
              </a:p>
            </p:txBody>
          </p:sp>
          <p:sp>
            <p:nvSpPr>
              <p:cNvPr id="41" name="Frihåndsform: figur 40">
                <a:extLst>
                  <a:ext uri="{FF2B5EF4-FFF2-40B4-BE49-F238E27FC236}">
                    <a16:creationId xmlns:a16="http://schemas.microsoft.com/office/drawing/2014/main" id="{8A80717E-2F99-43A8-86E1-39E4C351AFBB}"/>
                  </a:ext>
                </a:extLst>
              </p:cNvPr>
              <p:cNvSpPr/>
              <p:nvPr/>
            </p:nvSpPr>
            <p:spPr>
              <a:xfrm>
                <a:off x="4883687" y="-75928"/>
                <a:ext cx="3007810" cy="1276316"/>
              </a:xfrm>
              <a:custGeom>
                <a:avLst/>
                <a:gdLst>
                  <a:gd name="connsiteX0" fmla="*/ 0 w 2018883"/>
                  <a:gd name="connsiteY0" fmla="*/ 0 h 800384"/>
                  <a:gd name="connsiteX1" fmla="*/ 2018883 w 2018883"/>
                  <a:gd name="connsiteY1" fmla="*/ 0 h 800384"/>
                  <a:gd name="connsiteX2" fmla="*/ 2018883 w 2018883"/>
                  <a:gd name="connsiteY2" fmla="*/ 800384 h 800384"/>
                  <a:gd name="connsiteX3" fmla="*/ 0 w 2018883"/>
                  <a:gd name="connsiteY3" fmla="*/ 800384 h 800384"/>
                  <a:gd name="connsiteX4" fmla="*/ 0 w 2018883"/>
                  <a:gd name="connsiteY4" fmla="*/ 0 h 800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18883" h="800384">
                    <a:moveTo>
                      <a:pt x="0" y="0"/>
                    </a:moveTo>
                    <a:lnTo>
                      <a:pt x="2018883" y="0"/>
                    </a:lnTo>
                    <a:lnTo>
                      <a:pt x="2018883" y="800384"/>
                    </a:lnTo>
                    <a:lnTo>
                      <a:pt x="0" y="8003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244E"/>
              </a:solidFill>
              <a:ln w="10795" cap="flat" cmpd="sng" algn="ctr">
                <a:noFill/>
                <a:prstDash val="solid"/>
              </a:ln>
              <a:effectLst/>
            </p:spPr>
            <p:txBody>
              <a:bodyPr spcFirstLastPara="0" vert="horz" wrap="square" lIns="7620" tIns="7620" rIns="7620" bIns="7620" numCol="1" spcCol="1270" anchor="ctr" anchorCtr="0">
                <a:noAutofit/>
              </a:bodyPr>
              <a:lstStyle>
                <a:defPPr>
                  <a:defRPr lang="nb-NO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defRPr/>
                </a:pPr>
                <a:r>
                  <a:rPr lang="nb-NO" sz="1400" kern="0" dirty="0">
                    <a:solidFill>
                      <a:prstClr val="white"/>
                    </a:solidFill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rPr>
                  <a:t>Statsforvalter</a:t>
                </a:r>
              </a:p>
              <a:p>
                <a:pPr lvl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defRPr/>
                </a:pPr>
                <a:r>
                  <a:rPr lang="nb-NO" sz="1200" i="1" kern="0" dirty="0">
                    <a:solidFill>
                      <a:prstClr val="white"/>
                    </a:solidFill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rPr>
                  <a:t>Frank Jenssen</a:t>
                </a:r>
              </a:p>
              <a:p>
                <a:pPr marL="0" marR="0" lvl="0" indent="0" algn="ctr" defTabSz="53340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b-NO" sz="90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endParaRPr>
              </a:p>
              <a:p>
                <a:pPr lvl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defRPr/>
                </a:pPr>
                <a:r>
                  <a:rPr lang="nb-NO" sz="1400" kern="0" dirty="0">
                    <a:solidFill>
                      <a:prstClr val="white"/>
                    </a:solidFill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rPr>
                  <a:t>Assisterende </a:t>
                </a:r>
                <a:r>
                  <a:rPr kumimoji="0" lang="nb-NO" sz="140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rPr>
                  <a:t>s</a:t>
                </a:r>
                <a:r>
                  <a:rPr lang="nb-NO" sz="1400" kern="0" dirty="0">
                    <a:solidFill>
                      <a:prstClr val="white"/>
                    </a:solidFill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rPr>
                  <a:t>tatsforvalter</a:t>
                </a:r>
              </a:p>
              <a:p>
                <a:pPr lvl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defRPr/>
                </a:pPr>
                <a:r>
                  <a:rPr lang="nb-NO" sz="1200" i="1" kern="0" dirty="0">
                    <a:solidFill>
                      <a:prstClr val="white"/>
                    </a:solidFill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rPr>
                  <a:t>Øystein Johannessen</a:t>
                </a:r>
              </a:p>
            </p:txBody>
          </p:sp>
          <p:sp>
            <p:nvSpPr>
              <p:cNvPr id="42" name="Frihåndsform: figur 41">
                <a:extLst>
                  <a:ext uri="{FF2B5EF4-FFF2-40B4-BE49-F238E27FC236}">
                    <a16:creationId xmlns:a16="http://schemas.microsoft.com/office/drawing/2014/main" id="{03650508-F923-4B86-B4E9-9218DCC4C3DA}"/>
                  </a:ext>
                </a:extLst>
              </p:cNvPr>
              <p:cNvSpPr/>
              <p:nvPr/>
            </p:nvSpPr>
            <p:spPr>
              <a:xfrm>
                <a:off x="7030946" y="2778567"/>
                <a:ext cx="1632065" cy="712450"/>
              </a:xfrm>
              <a:custGeom>
                <a:avLst/>
                <a:gdLst>
                  <a:gd name="connsiteX0" fmla="*/ 0 w 1268397"/>
                  <a:gd name="connsiteY0" fmla="*/ 0 h 634198"/>
                  <a:gd name="connsiteX1" fmla="*/ 1268397 w 1268397"/>
                  <a:gd name="connsiteY1" fmla="*/ 0 h 634198"/>
                  <a:gd name="connsiteX2" fmla="*/ 1268397 w 1268397"/>
                  <a:gd name="connsiteY2" fmla="*/ 634198 h 634198"/>
                  <a:gd name="connsiteX3" fmla="*/ 0 w 1268397"/>
                  <a:gd name="connsiteY3" fmla="*/ 634198 h 634198"/>
                  <a:gd name="connsiteX4" fmla="*/ 0 w 1268397"/>
                  <a:gd name="connsiteY4" fmla="*/ 0 h 634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68397" h="634198">
                    <a:moveTo>
                      <a:pt x="0" y="0"/>
                    </a:moveTo>
                    <a:lnTo>
                      <a:pt x="1268397" y="0"/>
                    </a:lnTo>
                    <a:lnTo>
                      <a:pt x="1268397" y="634198"/>
                    </a:lnTo>
                    <a:lnTo>
                      <a:pt x="0" y="63419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244E"/>
              </a:solidFill>
              <a:ln w="10795" cap="flat" cmpd="sng" algn="ctr">
                <a:noFill/>
                <a:prstDash val="solid"/>
              </a:ln>
              <a:effectLst/>
            </p:spPr>
            <p:txBody>
              <a:bodyPr spcFirstLastPara="0" vert="horz" wrap="square" lIns="6985" tIns="6985" rIns="6985" bIns="6985" numCol="1" spcCol="1270" anchor="ctr" anchorCtr="0">
                <a:noAutofit/>
              </a:bodyPr>
              <a:lstStyle>
                <a:defPPr>
                  <a:defRPr lang="nb-NO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nb-NO" sz="1400" kern="0" dirty="0">
                    <a:solidFill>
                      <a:prstClr val="white"/>
                    </a:solidFill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rPr>
                  <a:t>Reindrift</a:t>
                </a:r>
              </a:p>
              <a:p>
                <a:pPr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nb-NO" sz="1200" i="1" dirty="0">
                    <a:solidFill>
                      <a:schemeClr val="bg1"/>
                    </a:solidFill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rPr>
                  <a:t>Siv Merethe G. Belbo</a:t>
                </a:r>
                <a:endParaRPr lang="nb-NO" sz="1200" i="1" kern="0" dirty="0">
                  <a:solidFill>
                    <a:prstClr val="white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endParaRPr>
              </a:p>
            </p:txBody>
          </p:sp>
          <p:cxnSp>
            <p:nvCxnSpPr>
              <p:cNvPr id="43" name="Rett linje 42">
                <a:extLst>
                  <a:ext uri="{FF2B5EF4-FFF2-40B4-BE49-F238E27FC236}">
                    <a16:creationId xmlns:a16="http://schemas.microsoft.com/office/drawing/2014/main" id="{0259F9C8-8474-4429-B7D5-F83A38C7A64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820319" y="2563297"/>
                <a:ext cx="0" cy="216415"/>
              </a:xfrm>
              <a:prstGeom prst="line">
                <a:avLst/>
              </a:prstGeom>
              <a:noFill/>
              <a:ln w="9525" cap="flat" cmpd="sng" algn="ctr">
                <a:solidFill>
                  <a:schemeClr val="bg1">
                    <a:lumMod val="75000"/>
                  </a:schemeClr>
                </a:solidFill>
                <a:prstDash val="solid"/>
              </a:ln>
              <a:effectLst/>
            </p:spPr>
          </p:cxnSp>
        </p:grpSp>
        <p:sp>
          <p:nvSpPr>
            <p:cNvPr id="6" name="Frihåndsform: figur 5">
              <a:extLst>
                <a:ext uri="{FF2B5EF4-FFF2-40B4-BE49-F238E27FC236}">
                  <a16:creationId xmlns:a16="http://schemas.microsoft.com/office/drawing/2014/main" id="{32FAEC97-167F-4A55-B8F6-C492EB97B027}"/>
                </a:ext>
              </a:extLst>
            </p:cNvPr>
            <p:cNvSpPr/>
            <p:nvPr/>
          </p:nvSpPr>
          <p:spPr>
            <a:xfrm>
              <a:off x="4498560" y="1767915"/>
              <a:ext cx="1594328" cy="75288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3D6D9"/>
            </a:solidFill>
            <a:ln w="10795" cap="flat" cmpd="sng" algn="ctr">
              <a:noFill/>
              <a:prstDash val="solid"/>
            </a:ln>
            <a:effectLst/>
          </p:spPr>
          <p:txBody>
            <a:bodyPr spcFirstLastPara="0" vert="horz" wrap="square" lIns="6985" tIns="6985" rIns="6985" bIns="6985" numCol="1" spcCol="1270" anchor="ctr" anchorCtr="0">
              <a:no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b-NO" sz="1200" kern="0" dirty="0">
                  <a:solidFill>
                    <a:schemeClr val="bg2">
                      <a:lumMod val="10000"/>
                    </a:schemeClr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Kommunikasjon og</a:t>
              </a:r>
            </a:p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b-NO" sz="1200" kern="0" dirty="0">
                  <a:solidFill>
                    <a:schemeClr val="bg2">
                      <a:lumMod val="10000"/>
                    </a:schemeClr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lederstøtte</a:t>
              </a:r>
              <a:endParaRPr lang="nb-NO" sz="1200" b="1" kern="0" dirty="0">
                <a:solidFill>
                  <a:schemeClr val="bg2">
                    <a:lumMod val="10000"/>
                  </a:schemeClr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</p:grpSp>
      <p:sp>
        <p:nvSpPr>
          <p:cNvPr id="44" name="TekstSylinder 43">
            <a:extLst>
              <a:ext uri="{FF2B5EF4-FFF2-40B4-BE49-F238E27FC236}">
                <a16:creationId xmlns:a16="http://schemas.microsoft.com/office/drawing/2014/main" id="{3BFE7001-D6BC-4D05-839B-7259E8F22443}"/>
              </a:ext>
            </a:extLst>
          </p:cNvPr>
          <p:cNvSpPr txBox="1"/>
          <p:nvPr userDrawn="1"/>
        </p:nvSpPr>
        <p:spPr>
          <a:xfrm>
            <a:off x="10462846" y="6483913"/>
            <a:ext cx="168446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lang="nb-NO" altLang="nb-NO" sz="800" dirty="0">
                <a:solidFill>
                  <a:srgbClr val="00244E">
                    <a:alpha val="30000"/>
                  </a:srgbClr>
                </a:solidFill>
                <a:latin typeface="+mn-lt"/>
                <a:cs typeface="Arial" panose="020B0604020202020204" pitchFamily="34" charset="0"/>
              </a:rPr>
              <a:t>© Statsforvalteren i Trøndelag</a:t>
            </a:r>
          </a:p>
        </p:txBody>
      </p:sp>
    </p:spTree>
    <p:extLst>
      <p:ext uri="{BB962C8B-B14F-4D97-AF65-F5344CB8AC3E}">
        <p14:creationId xmlns:p14="http://schemas.microsoft.com/office/powerpoint/2010/main" val="339611472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Organisasjonskart uten seksjo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e 10">
            <a:extLst>
              <a:ext uri="{FF2B5EF4-FFF2-40B4-BE49-F238E27FC236}">
                <a16:creationId xmlns:a16="http://schemas.microsoft.com/office/drawing/2014/main" id="{72EF0751-2B5B-4284-833D-CA315BECB4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0" b="17283"/>
          <a:stretch/>
        </p:blipFill>
        <p:spPr>
          <a:xfrm>
            <a:off x="0" y="3615079"/>
            <a:ext cx="7425160" cy="3178737"/>
          </a:xfrm>
          <a:prstGeom prst="rect">
            <a:avLst/>
          </a:prstGeom>
        </p:spPr>
      </p:pic>
      <p:pic>
        <p:nvPicPr>
          <p:cNvPr id="8" name="Bilde 7">
            <a:extLst>
              <a:ext uri="{FF2B5EF4-FFF2-40B4-BE49-F238E27FC236}">
                <a16:creationId xmlns:a16="http://schemas.microsoft.com/office/drawing/2014/main" id="{8DE97E4E-7214-4621-A6CE-34EFB48D56B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grpSp>
        <p:nvGrpSpPr>
          <p:cNvPr id="4" name="Gruppe 3">
            <a:extLst>
              <a:ext uri="{FF2B5EF4-FFF2-40B4-BE49-F238E27FC236}">
                <a16:creationId xmlns:a16="http://schemas.microsoft.com/office/drawing/2014/main" id="{CBF77B14-B92F-4978-B136-6EC502F053EC}"/>
              </a:ext>
            </a:extLst>
          </p:cNvPr>
          <p:cNvGrpSpPr/>
          <p:nvPr userDrawn="1"/>
        </p:nvGrpSpPr>
        <p:grpSpPr>
          <a:xfrm>
            <a:off x="139685" y="398585"/>
            <a:ext cx="11912630" cy="5970953"/>
            <a:chOff x="41135" y="218287"/>
            <a:chExt cx="12109730" cy="5650253"/>
          </a:xfrm>
        </p:grpSpPr>
        <p:cxnSp>
          <p:nvCxnSpPr>
            <p:cNvPr id="5" name="Rett linje 4">
              <a:extLst>
                <a:ext uri="{FF2B5EF4-FFF2-40B4-BE49-F238E27FC236}">
                  <a16:creationId xmlns:a16="http://schemas.microsoft.com/office/drawing/2014/main" id="{903100C3-C783-4EDD-A70C-B13CA80FD852}"/>
                </a:ext>
              </a:extLst>
            </p:cNvPr>
            <p:cNvCxnSpPr>
              <a:cxnSpLocks/>
            </p:cNvCxnSpPr>
            <p:nvPr/>
          </p:nvCxnSpPr>
          <p:spPr>
            <a:xfrm>
              <a:off x="6004715" y="1867612"/>
              <a:ext cx="296410" cy="0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</a:ln>
            <a:effectLst/>
          </p:spPr>
        </p:cxnSp>
        <p:cxnSp>
          <p:nvCxnSpPr>
            <p:cNvPr id="6" name="Rett linje 5">
              <a:extLst>
                <a:ext uri="{FF2B5EF4-FFF2-40B4-BE49-F238E27FC236}">
                  <a16:creationId xmlns:a16="http://schemas.microsoft.com/office/drawing/2014/main" id="{B746C599-AE80-4899-A5FE-13ADAA2B147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57167" y="2540203"/>
              <a:ext cx="10471340" cy="41471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</a:ln>
            <a:effectLst/>
          </p:spPr>
        </p:cxnSp>
        <p:cxnSp>
          <p:nvCxnSpPr>
            <p:cNvPr id="7" name="Rett linje 6">
              <a:extLst>
                <a:ext uri="{FF2B5EF4-FFF2-40B4-BE49-F238E27FC236}">
                  <a16:creationId xmlns:a16="http://schemas.microsoft.com/office/drawing/2014/main" id="{BB6863B8-EABD-43C1-AD65-8EF2A89E1235}"/>
                </a:ext>
              </a:extLst>
            </p:cNvPr>
            <p:cNvCxnSpPr>
              <a:cxnSpLocks/>
            </p:cNvCxnSpPr>
            <p:nvPr/>
          </p:nvCxnSpPr>
          <p:spPr>
            <a:xfrm>
              <a:off x="6301126" y="1113493"/>
              <a:ext cx="0" cy="1430923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</a:ln>
            <a:effectLst/>
          </p:spPr>
        </p:cxnSp>
        <p:sp>
          <p:nvSpPr>
            <p:cNvPr id="9" name="TekstSylinder 10">
              <a:extLst>
                <a:ext uri="{FF2B5EF4-FFF2-40B4-BE49-F238E27FC236}">
                  <a16:creationId xmlns:a16="http://schemas.microsoft.com/office/drawing/2014/main" id="{E96F4645-9A82-4C94-8FAF-720B7700C0E4}"/>
                </a:ext>
              </a:extLst>
            </p:cNvPr>
            <p:cNvSpPr txBox="1"/>
            <p:nvPr/>
          </p:nvSpPr>
          <p:spPr>
            <a:xfrm>
              <a:off x="5394429" y="3573657"/>
              <a:ext cx="1451013" cy="510696"/>
            </a:xfrm>
            <a:prstGeom prst="rect">
              <a:avLst/>
            </a:prstGeom>
            <a:solidFill>
              <a:srgbClr val="00ADBA"/>
            </a:solidFill>
            <a:ln>
              <a:noFill/>
            </a:ln>
            <a:effectLst/>
          </p:spPr>
          <p:txBody>
            <a:bodyPr spcFirstLastPara="0" vert="horz" wrap="square" lIns="5715" tIns="5715" rIns="5715" bIns="5715" numCol="1" spcCol="1270" anchor="ctr" anchorCtr="0">
              <a:no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000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lang="nb-NO" sz="1100" kern="0" dirty="0">
                  <a:solidFill>
                    <a:schemeClr val="bg2">
                      <a:lumMod val="10000"/>
                    </a:schemeClr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S</a:t>
              </a:r>
              <a:r>
                <a:rPr kumimoji="0" lang="nb-NO" sz="1100" b="0" i="0" u="none" strike="noStrike" kern="0" cap="none" spc="0" normalizeH="0" baseline="0" noProof="0" dirty="0" err="1">
                  <a:ln>
                    <a:noFill/>
                  </a:ln>
                  <a:solidFill>
                    <a:schemeClr val="bg2">
                      <a:lumMod val="10000"/>
                    </a:schemeClr>
                  </a:solidFill>
                  <a:effectLst/>
                  <a:uLnTx/>
                  <a:uFillTx/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ervicefag</a:t>
              </a:r>
              <a:endParaRPr kumimoji="0" lang="nb-NO" sz="1100" b="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sp>
          <p:nvSpPr>
            <p:cNvPr id="10" name="TekstSylinder 11">
              <a:extLst>
                <a:ext uri="{FF2B5EF4-FFF2-40B4-BE49-F238E27FC236}">
                  <a16:creationId xmlns:a16="http://schemas.microsoft.com/office/drawing/2014/main" id="{C5915FD5-1F4A-40CC-B3F8-FA2C7CCB883F}"/>
                </a:ext>
              </a:extLst>
            </p:cNvPr>
            <p:cNvSpPr txBox="1"/>
            <p:nvPr/>
          </p:nvSpPr>
          <p:spPr>
            <a:xfrm>
              <a:off x="5399094" y="4160073"/>
              <a:ext cx="1428334" cy="510695"/>
            </a:xfrm>
            <a:prstGeom prst="rect">
              <a:avLst/>
            </a:prstGeom>
            <a:solidFill>
              <a:srgbClr val="00ADBA"/>
            </a:solidFill>
            <a:ln>
              <a:noFill/>
            </a:ln>
            <a:effectLst/>
          </p:spPr>
          <p:txBody>
            <a:bodyPr spcFirstLastPara="0" vert="horz" wrap="square" lIns="5715" tIns="5715" rIns="5715" bIns="5715" numCol="1" spcCol="1270" anchor="ctr" anchorCtr="0">
              <a:no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000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lang="nb-NO" sz="1100" kern="0" dirty="0">
                  <a:solidFill>
                    <a:schemeClr val="bg2">
                      <a:lumMod val="10000"/>
                    </a:schemeClr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V</a:t>
              </a:r>
              <a:r>
                <a:rPr kumimoji="0" lang="nb-NO" sz="1100" b="0" i="0" u="none" strike="noStrike" kern="0" cap="none" spc="0" normalizeH="0" baseline="0" noProof="0" dirty="0" err="1">
                  <a:ln>
                    <a:noFill/>
                  </a:ln>
                  <a:solidFill>
                    <a:schemeClr val="bg2">
                      <a:lumMod val="10000"/>
                    </a:schemeClr>
                  </a:solidFill>
                  <a:effectLst/>
                  <a:uLnTx/>
                  <a:uFillTx/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irksomhets</a:t>
              </a:r>
              <a:r>
                <a:rPr kumimoji="0" lang="nb-NO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2">
                      <a:lumMod val="10000"/>
                    </a:schemeClr>
                  </a:solidFill>
                  <a:effectLst/>
                  <a:uLnTx/>
                  <a:uFillTx/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-utvikling</a:t>
              </a:r>
            </a:p>
          </p:txBody>
        </p:sp>
        <p:cxnSp>
          <p:nvCxnSpPr>
            <p:cNvPr id="12" name="Rett linje 11">
              <a:extLst>
                <a:ext uri="{FF2B5EF4-FFF2-40B4-BE49-F238E27FC236}">
                  <a16:creationId xmlns:a16="http://schemas.microsoft.com/office/drawing/2014/main" id="{138454C5-9474-410E-AE35-328B9E9CD94E}"/>
                </a:ext>
              </a:extLst>
            </p:cNvPr>
            <p:cNvCxnSpPr/>
            <p:nvPr/>
          </p:nvCxnSpPr>
          <p:spPr>
            <a:xfrm flipV="1">
              <a:off x="857167" y="2581673"/>
              <a:ext cx="0" cy="235294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</a:ln>
            <a:effectLst/>
          </p:spPr>
        </p:cxnSp>
        <p:cxnSp>
          <p:nvCxnSpPr>
            <p:cNvPr id="13" name="Rett linje 12">
              <a:extLst>
                <a:ext uri="{FF2B5EF4-FFF2-40B4-BE49-F238E27FC236}">
                  <a16:creationId xmlns:a16="http://schemas.microsoft.com/office/drawing/2014/main" id="{4B2D2077-7C6B-4546-BFC1-A4C845CEAB26}"/>
                </a:ext>
              </a:extLst>
            </p:cNvPr>
            <p:cNvCxnSpPr/>
            <p:nvPr/>
          </p:nvCxnSpPr>
          <p:spPr>
            <a:xfrm flipV="1">
              <a:off x="2597668" y="2563297"/>
              <a:ext cx="0" cy="235294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</a:ln>
            <a:effectLst/>
          </p:spPr>
        </p:cxnSp>
        <p:cxnSp>
          <p:nvCxnSpPr>
            <p:cNvPr id="14" name="Rett linje 13">
              <a:extLst>
                <a:ext uri="{FF2B5EF4-FFF2-40B4-BE49-F238E27FC236}">
                  <a16:creationId xmlns:a16="http://schemas.microsoft.com/office/drawing/2014/main" id="{1582A460-EEC4-4A7E-82A5-EAC43EACCF9E}"/>
                </a:ext>
              </a:extLst>
            </p:cNvPr>
            <p:cNvCxnSpPr/>
            <p:nvPr/>
          </p:nvCxnSpPr>
          <p:spPr>
            <a:xfrm flipV="1">
              <a:off x="9593060" y="2535073"/>
              <a:ext cx="0" cy="235294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</a:ln>
            <a:effectLst/>
          </p:spPr>
        </p:cxnSp>
        <p:sp>
          <p:nvSpPr>
            <p:cNvPr id="15" name="TekstSylinder 16">
              <a:extLst>
                <a:ext uri="{FF2B5EF4-FFF2-40B4-BE49-F238E27FC236}">
                  <a16:creationId xmlns:a16="http://schemas.microsoft.com/office/drawing/2014/main" id="{C6E644AB-C1B7-4071-9DE1-B83D7D1EA3FF}"/>
                </a:ext>
              </a:extLst>
            </p:cNvPr>
            <p:cNvSpPr txBox="1"/>
            <p:nvPr/>
          </p:nvSpPr>
          <p:spPr>
            <a:xfrm>
              <a:off x="10588079" y="3575053"/>
              <a:ext cx="1478241" cy="514836"/>
            </a:xfrm>
            <a:prstGeom prst="rect">
              <a:avLst/>
            </a:prstGeom>
            <a:solidFill>
              <a:srgbClr val="00ADBA"/>
            </a:solidFill>
            <a:ln>
              <a:noFill/>
            </a:ln>
            <a:effectLst/>
          </p:spPr>
          <p:txBody>
            <a:bodyPr spcFirstLastPara="0" vert="horz" wrap="square" lIns="5715" tIns="5715" rIns="5715" bIns="5715" numCol="1" spcCol="1270" anchor="ctr" anchorCtr="0">
              <a:no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000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2">
                      <a:lumMod val="10000"/>
                    </a:schemeClr>
                  </a:solidFill>
                  <a:effectLst/>
                  <a:uLnTx/>
                  <a:uFillTx/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Naturmangfold</a:t>
              </a:r>
            </a:p>
          </p:txBody>
        </p:sp>
        <p:sp>
          <p:nvSpPr>
            <p:cNvPr id="16" name="TekstSylinder 17">
              <a:extLst>
                <a:ext uri="{FF2B5EF4-FFF2-40B4-BE49-F238E27FC236}">
                  <a16:creationId xmlns:a16="http://schemas.microsoft.com/office/drawing/2014/main" id="{AB8C1323-2DF5-49C7-A996-93CC45126C1B}"/>
                </a:ext>
              </a:extLst>
            </p:cNvPr>
            <p:cNvSpPr txBox="1"/>
            <p:nvPr/>
          </p:nvSpPr>
          <p:spPr>
            <a:xfrm>
              <a:off x="10588079" y="4160861"/>
              <a:ext cx="1460763" cy="514836"/>
            </a:xfrm>
            <a:prstGeom prst="rect">
              <a:avLst/>
            </a:prstGeom>
            <a:solidFill>
              <a:srgbClr val="00ADBA"/>
            </a:solidFill>
            <a:ln>
              <a:noFill/>
            </a:ln>
            <a:effectLst/>
          </p:spPr>
          <p:txBody>
            <a:bodyPr spcFirstLastPara="0" vert="horz" wrap="square" lIns="5715" tIns="5715" rIns="5715" bIns="5715" numCol="1" spcCol="1270" anchor="ctr" anchorCtr="0">
              <a:no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000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2">
                      <a:lumMod val="10000"/>
                    </a:schemeClr>
                  </a:solidFill>
                  <a:effectLst/>
                  <a:uLnTx/>
                  <a:uFillTx/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Plan og inngrepsforvaltning</a:t>
              </a:r>
            </a:p>
          </p:txBody>
        </p:sp>
        <p:sp>
          <p:nvSpPr>
            <p:cNvPr id="17" name="TekstSylinder 18">
              <a:extLst>
                <a:ext uri="{FF2B5EF4-FFF2-40B4-BE49-F238E27FC236}">
                  <a16:creationId xmlns:a16="http://schemas.microsoft.com/office/drawing/2014/main" id="{45AA02A1-B967-4F54-8625-43A0F3AE3514}"/>
                </a:ext>
              </a:extLst>
            </p:cNvPr>
            <p:cNvSpPr txBox="1"/>
            <p:nvPr/>
          </p:nvSpPr>
          <p:spPr>
            <a:xfrm>
              <a:off x="10588079" y="4761565"/>
              <a:ext cx="1457602" cy="514836"/>
            </a:xfrm>
            <a:prstGeom prst="rect">
              <a:avLst/>
            </a:prstGeom>
            <a:solidFill>
              <a:srgbClr val="00ADBA"/>
            </a:solidFill>
            <a:ln>
              <a:noFill/>
            </a:ln>
            <a:effectLst/>
          </p:spPr>
          <p:txBody>
            <a:bodyPr spcFirstLastPara="0" vert="horz" wrap="square" lIns="5715" tIns="5715" rIns="5715" bIns="5715" numCol="1" spcCol="1270" anchor="ctr" anchorCtr="0">
              <a:no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000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2">
                      <a:lumMod val="10000"/>
                    </a:schemeClr>
                  </a:solidFill>
                  <a:effectLst/>
                  <a:uLnTx/>
                  <a:uFillTx/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Forurensning</a:t>
              </a:r>
            </a:p>
          </p:txBody>
        </p:sp>
        <p:cxnSp>
          <p:nvCxnSpPr>
            <p:cNvPr id="18" name="Rett linje 17">
              <a:extLst>
                <a:ext uri="{FF2B5EF4-FFF2-40B4-BE49-F238E27FC236}">
                  <a16:creationId xmlns:a16="http://schemas.microsoft.com/office/drawing/2014/main" id="{2A6FB36C-AB5C-4468-BB6C-F5F97E4B09F0}"/>
                </a:ext>
              </a:extLst>
            </p:cNvPr>
            <p:cNvCxnSpPr/>
            <p:nvPr/>
          </p:nvCxnSpPr>
          <p:spPr>
            <a:xfrm flipV="1">
              <a:off x="6111858" y="2563297"/>
              <a:ext cx="0" cy="235294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</a:ln>
            <a:effectLst/>
          </p:spPr>
        </p:cxnSp>
        <p:sp>
          <p:nvSpPr>
            <p:cNvPr id="19" name="TekstSylinder 21">
              <a:extLst>
                <a:ext uri="{FF2B5EF4-FFF2-40B4-BE49-F238E27FC236}">
                  <a16:creationId xmlns:a16="http://schemas.microsoft.com/office/drawing/2014/main" id="{6A01C627-1174-494A-A6CD-9243FCCD0459}"/>
                </a:ext>
              </a:extLst>
            </p:cNvPr>
            <p:cNvSpPr txBox="1"/>
            <p:nvPr/>
          </p:nvSpPr>
          <p:spPr>
            <a:xfrm>
              <a:off x="3621556" y="3573658"/>
              <a:ext cx="1451013" cy="510696"/>
            </a:xfrm>
            <a:prstGeom prst="rect">
              <a:avLst/>
            </a:prstGeom>
            <a:solidFill>
              <a:srgbClr val="00ADBA"/>
            </a:solidFill>
            <a:ln>
              <a:noFill/>
            </a:ln>
            <a:effectLst/>
          </p:spPr>
          <p:txBody>
            <a:bodyPr spcFirstLastPara="0" vert="horz" wrap="square" lIns="5715" tIns="5715" rIns="5715" bIns="5715" numCol="1" spcCol="1270" anchor="ctr" anchorCtr="0">
              <a:no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000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lang="nb-NO" sz="1100" kern="0" dirty="0">
                  <a:solidFill>
                    <a:schemeClr val="bg2">
                      <a:lumMod val="10000"/>
                    </a:schemeClr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Skogbruk og arealforvaltning</a:t>
              </a:r>
              <a:endParaRPr kumimoji="0" lang="nb-NO" sz="1100" b="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sp>
          <p:nvSpPr>
            <p:cNvPr id="20" name="TekstSylinder 22">
              <a:extLst>
                <a:ext uri="{FF2B5EF4-FFF2-40B4-BE49-F238E27FC236}">
                  <a16:creationId xmlns:a16="http://schemas.microsoft.com/office/drawing/2014/main" id="{72833B10-71AF-4676-8519-2AC1C8189937}"/>
                </a:ext>
              </a:extLst>
            </p:cNvPr>
            <p:cNvSpPr txBox="1"/>
            <p:nvPr/>
          </p:nvSpPr>
          <p:spPr>
            <a:xfrm>
              <a:off x="3621556" y="4164558"/>
              <a:ext cx="1451013" cy="506209"/>
            </a:xfrm>
            <a:prstGeom prst="rect">
              <a:avLst/>
            </a:prstGeom>
            <a:solidFill>
              <a:srgbClr val="00ADBA"/>
            </a:solidFill>
            <a:ln>
              <a:noFill/>
            </a:ln>
            <a:effectLst/>
          </p:spPr>
          <p:txBody>
            <a:bodyPr spcFirstLastPara="0" vert="horz" wrap="square" lIns="5715" tIns="5715" rIns="5715" bIns="5715" numCol="1" spcCol="1270" anchor="ctr" anchorCtr="0">
              <a:no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000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lang="nb-NO" sz="1100" kern="0" dirty="0">
                  <a:solidFill>
                    <a:schemeClr val="bg2">
                      <a:lumMod val="10000"/>
                    </a:schemeClr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J</a:t>
              </a:r>
              <a:r>
                <a:rPr kumimoji="0" lang="nb-NO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2">
                      <a:lumMod val="10000"/>
                    </a:schemeClr>
                  </a:solidFill>
                  <a:effectLst/>
                  <a:uLnTx/>
                  <a:uFillTx/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ordbruk og mat</a:t>
              </a:r>
            </a:p>
          </p:txBody>
        </p:sp>
        <p:cxnSp>
          <p:nvCxnSpPr>
            <p:cNvPr id="21" name="Rett linje 20">
              <a:extLst>
                <a:ext uri="{FF2B5EF4-FFF2-40B4-BE49-F238E27FC236}">
                  <a16:creationId xmlns:a16="http://schemas.microsoft.com/office/drawing/2014/main" id="{1FDDA80B-F427-437D-B275-61E06FC73938}"/>
                </a:ext>
              </a:extLst>
            </p:cNvPr>
            <p:cNvCxnSpPr/>
            <p:nvPr/>
          </p:nvCxnSpPr>
          <p:spPr>
            <a:xfrm flipV="1">
              <a:off x="4332265" y="2563297"/>
              <a:ext cx="0" cy="235294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</a:ln>
            <a:effectLst/>
          </p:spPr>
        </p:cxnSp>
        <p:cxnSp>
          <p:nvCxnSpPr>
            <p:cNvPr id="22" name="Rett linje 21">
              <a:extLst>
                <a:ext uri="{FF2B5EF4-FFF2-40B4-BE49-F238E27FC236}">
                  <a16:creationId xmlns:a16="http://schemas.microsoft.com/office/drawing/2014/main" id="{3979DFC2-C574-4A9C-B664-B3B7EBE2DE07}"/>
                </a:ext>
              </a:extLst>
            </p:cNvPr>
            <p:cNvCxnSpPr/>
            <p:nvPr/>
          </p:nvCxnSpPr>
          <p:spPr>
            <a:xfrm flipV="1">
              <a:off x="11328507" y="2533287"/>
              <a:ext cx="0" cy="235294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</a:ln>
            <a:effectLst/>
          </p:spPr>
        </p:cxnSp>
        <p:sp>
          <p:nvSpPr>
            <p:cNvPr id="23" name="Frihåndsform: figur 22">
              <a:extLst>
                <a:ext uri="{FF2B5EF4-FFF2-40B4-BE49-F238E27FC236}">
                  <a16:creationId xmlns:a16="http://schemas.microsoft.com/office/drawing/2014/main" id="{48999F2F-E2C3-4835-B94C-2017D94229E7}"/>
                </a:ext>
              </a:extLst>
            </p:cNvPr>
            <p:cNvSpPr/>
            <p:nvPr/>
          </p:nvSpPr>
          <p:spPr>
            <a:xfrm>
              <a:off x="1781636" y="2779710"/>
              <a:ext cx="1632065" cy="712450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244E"/>
            </a:solidFill>
            <a:ln w="10795" cap="flat" cmpd="sng" algn="ctr">
              <a:noFill/>
              <a:prstDash val="solid"/>
            </a:ln>
            <a:effectLst/>
          </p:spPr>
          <p:txBody>
            <a:bodyPr spcFirstLastPara="0" vert="horz" wrap="square" lIns="6985" tIns="6985" rIns="6985" bIns="6985" numCol="1" spcCol="1270" anchor="ctr" anchorCtr="0">
              <a:no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b-NO" sz="1200" kern="0" dirty="0">
                  <a:solidFill>
                    <a:prstClr val="white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Helse og omsorg</a:t>
              </a:r>
            </a:p>
          </p:txBody>
        </p:sp>
        <p:sp>
          <p:nvSpPr>
            <p:cNvPr id="24" name="Frihåndsform: figur 23">
              <a:extLst>
                <a:ext uri="{FF2B5EF4-FFF2-40B4-BE49-F238E27FC236}">
                  <a16:creationId xmlns:a16="http://schemas.microsoft.com/office/drawing/2014/main" id="{F7D27CB7-4B83-4AB6-AB05-CDB0439174DF}"/>
                </a:ext>
              </a:extLst>
            </p:cNvPr>
            <p:cNvSpPr/>
            <p:nvPr/>
          </p:nvSpPr>
          <p:spPr>
            <a:xfrm>
              <a:off x="3515155" y="2779710"/>
              <a:ext cx="1632065" cy="712450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244E"/>
            </a:solidFill>
            <a:ln w="10795" cap="flat" cmpd="sng" algn="ctr">
              <a:noFill/>
              <a:prstDash val="solid"/>
            </a:ln>
            <a:effectLst/>
          </p:spPr>
          <p:txBody>
            <a:bodyPr spcFirstLastPara="0" vert="horz" wrap="square" lIns="6985" tIns="6985" rIns="6985" bIns="6985" numCol="1" spcCol="1270" anchor="ctr" anchorCtr="0">
              <a:no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b-NO" sz="1200" kern="0" dirty="0">
                  <a:solidFill>
                    <a:prstClr val="white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Landbruk</a:t>
              </a:r>
            </a:p>
          </p:txBody>
        </p:sp>
        <p:sp>
          <p:nvSpPr>
            <p:cNvPr id="25" name="Frihåndsform: figur 24">
              <a:extLst>
                <a:ext uri="{FF2B5EF4-FFF2-40B4-BE49-F238E27FC236}">
                  <a16:creationId xmlns:a16="http://schemas.microsoft.com/office/drawing/2014/main" id="{4E014929-844F-4E88-94E0-512B2C3C02F5}"/>
                </a:ext>
              </a:extLst>
            </p:cNvPr>
            <p:cNvSpPr/>
            <p:nvPr/>
          </p:nvSpPr>
          <p:spPr>
            <a:xfrm>
              <a:off x="8777028" y="2769414"/>
              <a:ext cx="1632065" cy="712450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244E"/>
            </a:solidFill>
            <a:ln w="10795" cap="flat" cmpd="sng" algn="ctr">
              <a:noFill/>
              <a:prstDash val="solid"/>
            </a:ln>
            <a:effectLst/>
          </p:spPr>
          <p:txBody>
            <a:bodyPr spcFirstLastPara="0" vert="horz" wrap="square" lIns="6985" tIns="6985" rIns="6985" bIns="6985" numCol="1" spcCol="1270" anchor="ctr" anchorCtr="0">
              <a:no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b-NO" sz="1200" kern="0" dirty="0">
                  <a:solidFill>
                    <a:prstClr val="white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Kommunal og justis</a:t>
              </a:r>
            </a:p>
          </p:txBody>
        </p:sp>
        <p:sp>
          <p:nvSpPr>
            <p:cNvPr id="26" name="Frihåndsform: figur 25">
              <a:extLst>
                <a:ext uri="{FF2B5EF4-FFF2-40B4-BE49-F238E27FC236}">
                  <a16:creationId xmlns:a16="http://schemas.microsoft.com/office/drawing/2014/main" id="{EBF36C41-9951-43BC-961C-6104F9F7071F}"/>
                </a:ext>
              </a:extLst>
            </p:cNvPr>
            <p:cNvSpPr/>
            <p:nvPr/>
          </p:nvSpPr>
          <p:spPr>
            <a:xfrm>
              <a:off x="41135" y="2777428"/>
              <a:ext cx="1632065" cy="712450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244E"/>
            </a:solidFill>
            <a:ln w="10795" cap="flat" cmpd="sng" algn="ctr">
              <a:noFill/>
              <a:prstDash val="solid"/>
            </a:ln>
            <a:effectLst/>
          </p:spPr>
          <p:txBody>
            <a:bodyPr spcFirstLastPara="0" vert="horz" wrap="square" lIns="6985" tIns="6985" rIns="6985" bIns="6985" numCol="1" spcCol="1270" anchor="ctr" anchorCtr="0">
              <a:no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b-NO" sz="1200" kern="0" dirty="0">
                  <a:solidFill>
                    <a:prstClr val="white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Oppvekst og velferd</a:t>
              </a:r>
            </a:p>
          </p:txBody>
        </p:sp>
        <p:sp>
          <p:nvSpPr>
            <p:cNvPr id="27" name="Frihåndsform: figur 26">
              <a:extLst>
                <a:ext uri="{FF2B5EF4-FFF2-40B4-BE49-F238E27FC236}">
                  <a16:creationId xmlns:a16="http://schemas.microsoft.com/office/drawing/2014/main" id="{33DF116F-7248-4FE3-9D03-948FF08FCE54}"/>
                </a:ext>
              </a:extLst>
            </p:cNvPr>
            <p:cNvSpPr/>
            <p:nvPr/>
          </p:nvSpPr>
          <p:spPr>
            <a:xfrm>
              <a:off x="10518800" y="2780284"/>
              <a:ext cx="1632065" cy="712450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244E"/>
            </a:solidFill>
            <a:ln w="10795" cap="flat" cmpd="sng" algn="ctr">
              <a:noFill/>
              <a:prstDash val="solid"/>
            </a:ln>
            <a:effectLst/>
          </p:spPr>
          <p:txBody>
            <a:bodyPr spcFirstLastPara="0" vert="horz" wrap="square" lIns="6985" tIns="6985" rIns="6985" bIns="6985" numCol="1" spcCol="1270" anchor="ctr" anchorCtr="0">
              <a:no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n-NO" sz="1200" kern="0" dirty="0">
                  <a:solidFill>
                    <a:prstClr val="white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Klima og miljø</a:t>
              </a:r>
            </a:p>
          </p:txBody>
        </p:sp>
        <p:sp>
          <p:nvSpPr>
            <p:cNvPr id="28" name="Frihåndsform: figur 27">
              <a:extLst>
                <a:ext uri="{FF2B5EF4-FFF2-40B4-BE49-F238E27FC236}">
                  <a16:creationId xmlns:a16="http://schemas.microsoft.com/office/drawing/2014/main" id="{C2E6D074-3B02-4DAB-B592-C59E3CBC6187}"/>
                </a:ext>
              </a:extLst>
            </p:cNvPr>
            <p:cNvSpPr/>
            <p:nvPr/>
          </p:nvSpPr>
          <p:spPr>
            <a:xfrm>
              <a:off x="5295826" y="2777428"/>
              <a:ext cx="1632065" cy="712450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244E"/>
            </a:solidFill>
            <a:ln w="10795" cap="flat" cmpd="sng" algn="ctr">
              <a:noFill/>
              <a:prstDash val="solid"/>
            </a:ln>
            <a:effectLst/>
          </p:spPr>
          <p:txBody>
            <a:bodyPr spcFirstLastPara="0" vert="horz" wrap="square" lIns="6985" tIns="6985" rIns="6985" bIns="6985" numCol="1" spcCol="1270" anchor="ctr" anchorCtr="0">
              <a:no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b-NO" sz="1200" b="1" kern="0" dirty="0">
                  <a:solidFill>
                    <a:prstClr val="white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Organisasjon og utvikling</a:t>
              </a:r>
            </a:p>
          </p:txBody>
        </p:sp>
        <p:sp>
          <p:nvSpPr>
            <p:cNvPr id="29" name="Frihåndsform: figur 28">
              <a:extLst>
                <a:ext uri="{FF2B5EF4-FFF2-40B4-BE49-F238E27FC236}">
                  <a16:creationId xmlns:a16="http://schemas.microsoft.com/office/drawing/2014/main" id="{4E3A0DE4-84BC-451E-B7B6-A7C590D62176}"/>
                </a:ext>
              </a:extLst>
            </p:cNvPr>
            <p:cNvSpPr/>
            <p:nvPr/>
          </p:nvSpPr>
          <p:spPr>
            <a:xfrm>
              <a:off x="4412086" y="1513054"/>
              <a:ext cx="1620707" cy="712450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3D6D9"/>
            </a:solidFill>
            <a:ln w="10795" cap="flat" cmpd="sng" algn="ctr">
              <a:noFill/>
              <a:prstDash val="solid"/>
            </a:ln>
            <a:effectLst/>
          </p:spPr>
          <p:txBody>
            <a:bodyPr spcFirstLastPara="0" vert="horz" wrap="square" lIns="6985" tIns="6985" rIns="6985" bIns="6985" numCol="1" spcCol="1270" anchor="ctr" anchorCtr="0">
              <a:no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b-NO" sz="1200" kern="0" dirty="0">
                  <a:solidFill>
                    <a:schemeClr val="bg2">
                      <a:lumMod val="10000"/>
                    </a:schemeClr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Kommunikasjon og</a:t>
              </a:r>
            </a:p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b-NO" sz="1200" kern="0" dirty="0">
                  <a:solidFill>
                    <a:schemeClr val="bg2">
                      <a:lumMod val="10000"/>
                    </a:schemeClr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lederstøtte</a:t>
              </a:r>
              <a:endParaRPr lang="nb-NO" sz="1200" b="1" kern="0" dirty="0">
                <a:solidFill>
                  <a:schemeClr val="bg2">
                    <a:lumMod val="10000"/>
                  </a:schemeClr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sp>
          <p:nvSpPr>
            <p:cNvPr id="30" name="TekstSylinder 34">
              <a:extLst>
                <a:ext uri="{FF2B5EF4-FFF2-40B4-BE49-F238E27FC236}">
                  <a16:creationId xmlns:a16="http://schemas.microsoft.com/office/drawing/2014/main" id="{9FC0C5F4-8DEC-47FF-94FE-7B5DD9ACE18D}"/>
                </a:ext>
              </a:extLst>
            </p:cNvPr>
            <p:cNvSpPr txBox="1"/>
            <p:nvPr/>
          </p:nvSpPr>
          <p:spPr>
            <a:xfrm>
              <a:off x="126185" y="4168394"/>
              <a:ext cx="1451012" cy="506209"/>
            </a:xfrm>
            <a:prstGeom prst="rect">
              <a:avLst/>
            </a:prstGeom>
            <a:solidFill>
              <a:srgbClr val="00ADBA"/>
            </a:solidFill>
            <a:ln>
              <a:noFill/>
            </a:ln>
            <a:effectLst/>
          </p:spPr>
          <p:txBody>
            <a:bodyPr spcFirstLastPara="0" vert="horz" wrap="square" lIns="5715" tIns="5715" rIns="5715" bIns="5715" numCol="1" spcCol="1270" anchor="ctr" anchorCtr="0">
              <a:no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nb-NO" sz="1100" kern="0" dirty="0">
                  <a:solidFill>
                    <a:schemeClr val="bg2">
                      <a:lumMod val="10000"/>
                    </a:schemeClr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Barnehage</a:t>
              </a:r>
              <a:endParaRPr kumimoji="0" lang="nb-NO" sz="1100" b="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sp>
          <p:nvSpPr>
            <p:cNvPr id="31" name="TekstSylinder 35">
              <a:extLst>
                <a:ext uri="{FF2B5EF4-FFF2-40B4-BE49-F238E27FC236}">
                  <a16:creationId xmlns:a16="http://schemas.microsoft.com/office/drawing/2014/main" id="{E6313B33-A997-473C-8B22-EC2ADAF8053C}"/>
                </a:ext>
              </a:extLst>
            </p:cNvPr>
            <p:cNvSpPr txBox="1"/>
            <p:nvPr/>
          </p:nvSpPr>
          <p:spPr>
            <a:xfrm>
              <a:off x="123790" y="3578144"/>
              <a:ext cx="1451012" cy="506209"/>
            </a:xfrm>
            <a:prstGeom prst="rect">
              <a:avLst/>
            </a:prstGeom>
            <a:solidFill>
              <a:srgbClr val="00ADBA"/>
            </a:solidFill>
            <a:ln>
              <a:noFill/>
            </a:ln>
            <a:effectLst/>
          </p:spPr>
          <p:txBody>
            <a:bodyPr spcFirstLastPara="0" vert="horz" wrap="square" lIns="5715" tIns="5715" rIns="5715" bIns="5715" numCol="1" spcCol="1270" anchor="ctr" anchorCtr="0">
              <a:no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nb-NO" sz="1100" kern="0" dirty="0">
                  <a:solidFill>
                    <a:schemeClr val="bg2">
                      <a:lumMod val="10000"/>
                    </a:schemeClr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Opplæring</a:t>
              </a:r>
              <a:endParaRPr kumimoji="0" lang="nb-NO" sz="1100" b="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sp>
          <p:nvSpPr>
            <p:cNvPr id="32" name="TekstSylinder 36">
              <a:extLst>
                <a:ext uri="{FF2B5EF4-FFF2-40B4-BE49-F238E27FC236}">
                  <a16:creationId xmlns:a16="http://schemas.microsoft.com/office/drawing/2014/main" id="{867F2261-19D1-480D-A917-CD1853FB93AB}"/>
                </a:ext>
              </a:extLst>
            </p:cNvPr>
            <p:cNvSpPr txBox="1"/>
            <p:nvPr/>
          </p:nvSpPr>
          <p:spPr>
            <a:xfrm>
              <a:off x="126185" y="5362331"/>
              <a:ext cx="1451012" cy="506209"/>
            </a:xfrm>
            <a:prstGeom prst="rect">
              <a:avLst/>
            </a:prstGeom>
            <a:solidFill>
              <a:srgbClr val="00ADBA"/>
            </a:solidFill>
            <a:ln>
              <a:noFill/>
            </a:ln>
            <a:effectLst/>
          </p:spPr>
          <p:txBody>
            <a:bodyPr spcFirstLastPara="0" vert="horz" wrap="square" lIns="5715" tIns="5715" rIns="5715" bIns="5715" numCol="1" spcCol="1270" anchor="ctr" anchorCtr="0">
              <a:no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000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2">
                      <a:lumMod val="10000"/>
                    </a:schemeClr>
                  </a:solidFill>
                  <a:effectLst/>
                  <a:uLnTx/>
                  <a:uFillTx/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Barnevern</a:t>
              </a:r>
            </a:p>
          </p:txBody>
        </p:sp>
        <p:sp>
          <p:nvSpPr>
            <p:cNvPr id="33" name="TekstSylinder 37">
              <a:extLst>
                <a:ext uri="{FF2B5EF4-FFF2-40B4-BE49-F238E27FC236}">
                  <a16:creationId xmlns:a16="http://schemas.microsoft.com/office/drawing/2014/main" id="{E1677410-5DB4-4ECF-9FF6-FA9633B92A78}"/>
                </a:ext>
              </a:extLst>
            </p:cNvPr>
            <p:cNvSpPr txBox="1"/>
            <p:nvPr/>
          </p:nvSpPr>
          <p:spPr>
            <a:xfrm>
              <a:off x="126185" y="4767856"/>
              <a:ext cx="1451012" cy="506209"/>
            </a:xfrm>
            <a:prstGeom prst="rect">
              <a:avLst/>
            </a:prstGeom>
            <a:solidFill>
              <a:srgbClr val="00ADBA"/>
            </a:solidFill>
            <a:ln>
              <a:noFill/>
            </a:ln>
            <a:effectLst/>
          </p:spPr>
          <p:txBody>
            <a:bodyPr spcFirstLastPara="0" vert="horz" wrap="square" lIns="5715" tIns="5715" rIns="5715" bIns="5715" numCol="1" spcCol="1270" anchor="ctr" anchorCtr="0">
              <a:no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nb-NO" sz="1100" kern="0" dirty="0">
                  <a:solidFill>
                    <a:schemeClr val="bg2">
                      <a:lumMod val="10000"/>
                    </a:schemeClr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NAV og sosiale tjenester</a:t>
              </a:r>
              <a:endParaRPr kumimoji="0" lang="nb-NO" sz="1100" b="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sp>
          <p:nvSpPr>
            <p:cNvPr id="34" name="TekstSylinder 38">
              <a:extLst>
                <a:ext uri="{FF2B5EF4-FFF2-40B4-BE49-F238E27FC236}">
                  <a16:creationId xmlns:a16="http://schemas.microsoft.com/office/drawing/2014/main" id="{CFF13B64-7EDC-447A-93C7-048E6059264B}"/>
                </a:ext>
              </a:extLst>
            </p:cNvPr>
            <p:cNvSpPr txBox="1"/>
            <p:nvPr/>
          </p:nvSpPr>
          <p:spPr>
            <a:xfrm>
              <a:off x="8874612" y="4734772"/>
              <a:ext cx="1451012" cy="506209"/>
            </a:xfrm>
            <a:prstGeom prst="rect">
              <a:avLst/>
            </a:prstGeom>
            <a:solidFill>
              <a:srgbClr val="00ADBA"/>
            </a:solidFill>
            <a:ln>
              <a:noFill/>
            </a:ln>
            <a:effectLst/>
          </p:spPr>
          <p:txBody>
            <a:bodyPr spcFirstLastPara="0" vert="horz" wrap="square" lIns="5715" tIns="5715" rIns="5715" bIns="5715" numCol="1" spcCol="1270" anchor="ctr" anchorCtr="0">
              <a:no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nb-NO" sz="1100" kern="0" dirty="0">
                  <a:solidFill>
                    <a:schemeClr val="bg2">
                      <a:lumMod val="10000"/>
                    </a:schemeClr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Vergemål og bevilling</a:t>
              </a:r>
              <a:endParaRPr kumimoji="0" lang="nb-NO" sz="1100" b="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sp>
          <p:nvSpPr>
            <p:cNvPr id="35" name="TekstSylinder 39">
              <a:extLst>
                <a:ext uri="{FF2B5EF4-FFF2-40B4-BE49-F238E27FC236}">
                  <a16:creationId xmlns:a16="http://schemas.microsoft.com/office/drawing/2014/main" id="{E35B571E-DD9B-4A15-B8F4-D72640038A05}"/>
                </a:ext>
              </a:extLst>
            </p:cNvPr>
            <p:cNvSpPr txBox="1"/>
            <p:nvPr/>
          </p:nvSpPr>
          <p:spPr>
            <a:xfrm>
              <a:off x="8880443" y="4155835"/>
              <a:ext cx="1451012" cy="506209"/>
            </a:xfrm>
            <a:prstGeom prst="rect">
              <a:avLst/>
            </a:prstGeom>
            <a:solidFill>
              <a:srgbClr val="00ADBA"/>
            </a:solidFill>
            <a:ln>
              <a:noFill/>
            </a:ln>
            <a:effectLst/>
          </p:spPr>
          <p:txBody>
            <a:bodyPr spcFirstLastPara="0" vert="horz" wrap="square" lIns="5715" tIns="5715" rIns="5715" bIns="5715" numCol="1" spcCol="1270" anchor="ctr" anchorCtr="0">
              <a:no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nb-NO" sz="1100" kern="0">
                  <a:solidFill>
                    <a:schemeClr val="bg2">
                      <a:lumMod val="10000"/>
                    </a:schemeClr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Samordnings-seksjonen</a:t>
              </a:r>
              <a:endParaRPr lang="nb-NO" sz="1100" kern="0" dirty="0">
                <a:solidFill>
                  <a:schemeClr val="bg2">
                    <a:lumMod val="10000"/>
                  </a:schemeClr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sp>
          <p:nvSpPr>
            <p:cNvPr id="36" name="TekstSylinder 40">
              <a:extLst>
                <a:ext uri="{FF2B5EF4-FFF2-40B4-BE49-F238E27FC236}">
                  <a16:creationId xmlns:a16="http://schemas.microsoft.com/office/drawing/2014/main" id="{35D5E5E5-1BC8-40E9-B137-D9CF81A0017D}"/>
                </a:ext>
              </a:extLst>
            </p:cNvPr>
            <p:cNvSpPr txBox="1"/>
            <p:nvPr/>
          </p:nvSpPr>
          <p:spPr>
            <a:xfrm>
              <a:off x="1867826" y="3575900"/>
              <a:ext cx="1451012" cy="506209"/>
            </a:xfrm>
            <a:prstGeom prst="rect">
              <a:avLst/>
            </a:prstGeom>
            <a:solidFill>
              <a:srgbClr val="00ADBA"/>
            </a:solidFill>
            <a:ln>
              <a:noFill/>
            </a:ln>
            <a:effectLst/>
          </p:spPr>
          <p:txBody>
            <a:bodyPr spcFirstLastPara="0" vert="horz" wrap="square" lIns="5715" tIns="5715" rIns="5715" bIns="5715" numCol="1" spcCol="1270" anchor="ctr" anchorCtr="0">
              <a:no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nb-NO" sz="1100" kern="0" dirty="0">
                  <a:solidFill>
                    <a:schemeClr val="bg2">
                      <a:lumMod val="10000"/>
                    </a:schemeClr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Rettsikkerhet</a:t>
              </a:r>
              <a:endParaRPr kumimoji="0" lang="nb-NO" sz="1100" b="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sp>
          <p:nvSpPr>
            <p:cNvPr id="37" name="TekstSylinder 41">
              <a:extLst>
                <a:ext uri="{FF2B5EF4-FFF2-40B4-BE49-F238E27FC236}">
                  <a16:creationId xmlns:a16="http://schemas.microsoft.com/office/drawing/2014/main" id="{3D65C523-965B-49CD-AB32-6A58EC2DA47A}"/>
                </a:ext>
              </a:extLst>
            </p:cNvPr>
            <p:cNvSpPr txBox="1"/>
            <p:nvPr/>
          </p:nvSpPr>
          <p:spPr>
            <a:xfrm>
              <a:off x="8874612" y="5310210"/>
              <a:ext cx="1451012" cy="506209"/>
            </a:xfrm>
            <a:prstGeom prst="rect">
              <a:avLst/>
            </a:prstGeom>
            <a:solidFill>
              <a:srgbClr val="00ADBA"/>
            </a:solidFill>
            <a:ln>
              <a:noFill/>
            </a:ln>
            <a:effectLst/>
          </p:spPr>
          <p:txBody>
            <a:bodyPr spcFirstLastPara="0" vert="horz" wrap="square" lIns="5715" tIns="5715" rIns="5715" bIns="5715" numCol="1" spcCol="1270" anchor="ctr" anchorCtr="0">
              <a:no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nb-NO" sz="1100" kern="0" dirty="0">
                  <a:solidFill>
                    <a:schemeClr val="bg2">
                      <a:lumMod val="10000"/>
                    </a:schemeClr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Samfunnssikkerhet og beredskap</a:t>
              </a:r>
              <a:endParaRPr kumimoji="0" lang="nb-NO" sz="1100" b="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sp>
          <p:nvSpPr>
            <p:cNvPr id="38" name="TekstSylinder 42">
              <a:extLst>
                <a:ext uri="{FF2B5EF4-FFF2-40B4-BE49-F238E27FC236}">
                  <a16:creationId xmlns:a16="http://schemas.microsoft.com/office/drawing/2014/main" id="{7DBC426B-7D16-4469-B1AA-E623ADD0D76E}"/>
                </a:ext>
              </a:extLst>
            </p:cNvPr>
            <p:cNvSpPr txBox="1"/>
            <p:nvPr/>
          </p:nvSpPr>
          <p:spPr>
            <a:xfrm>
              <a:off x="1867826" y="4162315"/>
              <a:ext cx="1451012" cy="506209"/>
            </a:xfrm>
            <a:prstGeom prst="rect">
              <a:avLst/>
            </a:prstGeom>
            <a:solidFill>
              <a:srgbClr val="00ADBA"/>
            </a:solidFill>
            <a:ln>
              <a:noFill/>
            </a:ln>
            <a:effectLst/>
          </p:spPr>
          <p:txBody>
            <a:bodyPr spcFirstLastPara="0" vert="horz" wrap="square" lIns="5715" tIns="5715" rIns="5715" bIns="5715" numCol="1" spcCol="1270" anchor="ctr" anchorCtr="0">
              <a:no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nb-NO" sz="1100" kern="0" dirty="0">
                  <a:solidFill>
                    <a:schemeClr val="bg2">
                      <a:lumMod val="10000"/>
                    </a:schemeClr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Utvikling</a:t>
              </a:r>
              <a:endParaRPr kumimoji="0" lang="nb-NO" sz="1100" b="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sp>
          <p:nvSpPr>
            <p:cNvPr id="39" name="TekstSylinder 43">
              <a:extLst>
                <a:ext uri="{FF2B5EF4-FFF2-40B4-BE49-F238E27FC236}">
                  <a16:creationId xmlns:a16="http://schemas.microsoft.com/office/drawing/2014/main" id="{D399781A-70E8-465D-9DC9-637A3E203BA7}"/>
                </a:ext>
              </a:extLst>
            </p:cNvPr>
            <p:cNvSpPr txBox="1"/>
            <p:nvPr/>
          </p:nvSpPr>
          <p:spPr>
            <a:xfrm>
              <a:off x="8874612" y="3580397"/>
              <a:ext cx="1451012" cy="506209"/>
            </a:xfrm>
            <a:prstGeom prst="rect">
              <a:avLst/>
            </a:prstGeom>
            <a:solidFill>
              <a:srgbClr val="00ADBA"/>
            </a:solidFill>
            <a:ln>
              <a:noFill/>
            </a:ln>
            <a:effectLst/>
          </p:spPr>
          <p:txBody>
            <a:bodyPr spcFirstLastPara="0" vert="horz" wrap="square" lIns="5715" tIns="5715" rIns="5715" bIns="5715" numCol="1" spcCol="1270" anchor="ctr" anchorCtr="0">
              <a:no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nb-NO" sz="1100" kern="0" dirty="0">
                  <a:solidFill>
                    <a:schemeClr val="bg2">
                      <a:lumMod val="10000"/>
                    </a:schemeClr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Juridisk seksjon</a:t>
              </a:r>
            </a:p>
          </p:txBody>
        </p:sp>
        <p:sp>
          <p:nvSpPr>
            <p:cNvPr id="40" name="Frihåndsform: figur 39">
              <a:extLst>
                <a:ext uri="{FF2B5EF4-FFF2-40B4-BE49-F238E27FC236}">
                  <a16:creationId xmlns:a16="http://schemas.microsoft.com/office/drawing/2014/main" id="{FE7D0BDE-8428-49CA-9157-6C3F2CA23B36}"/>
                </a:ext>
              </a:extLst>
            </p:cNvPr>
            <p:cNvSpPr/>
            <p:nvPr/>
          </p:nvSpPr>
          <p:spPr>
            <a:xfrm>
              <a:off x="4883687" y="218287"/>
              <a:ext cx="3007810" cy="982100"/>
            </a:xfrm>
            <a:custGeom>
              <a:avLst/>
              <a:gdLst>
                <a:gd name="connsiteX0" fmla="*/ 0 w 2018883"/>
                <a:gd name="connsiteY0" fmla="*/ 0 h 800384"/>
                <a:gd name="connsiteX1" fmla="*/ 2018883 w 2018883"/>
                <a:gd name="connsiteY1" fmla="*/ 0 h 800384"/>
                <a:gd name="connsiteX2" fmla="*/ 2018883 w 2018883"/>
                <a:gd name="connsiteY2" fmla="*/ 800384 h 800384"/>
                <a:gd name="connsiteX3" fmla="*/ 0 w 2018883"/>
                <a:gd name="connsiteY3" fmla="*/ 800384 h 800384"/>
                <a:gd name="connsiteX4" fmla="*/ 0 w 2018883"/>
                <a:gd name="connsiteY4" fmla="*/ 0 h 80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18883" h="800384">
                  <a:moveTo>
                    <a:pt x="0" y="0"/>
                  </a:moveTo>
                  <a:lnTo>
                    <a:pt x="2018883" y="0"/>
                  </a:lnTo>
                  <a:lnTo>
                    <a:pt x="2018883" y="800384"/>
                  </a:lnTo>
                  <a:lnTo>
                    <a:pt x="0" y="8003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244E"/>
            </a:solidFill>
            <a:ln w="10795" cap="flat" cmpd="sng" algn="ctr">
              <a:noFill/>
              <a:prstDash val="solid"/>
            </a:ln>
            <a:effectLst/>
          </p:spPr>
          <p:txBody>
            <a:bodyPr spcFirstLastPara="0" vert="horz" wrap="square" lIns="7620" tIns="7620" rIns="7620" bIns="7620" numCol="1" spcCol="1270" anchor="ctr" anchorCtr="0">
              <a:no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nb-NO" sz="1200" kern="0" dirty="0">
                  <a:solidFill>
                    <a:prstClr val="white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Statsforvalter</a:t>
              </a:r>
            </a:p>
            <a:p>
              <a:pPr marL="0" marR="0" lvl="0" indent="0" algn="ctr" defTabSz="5334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nb-NO" sz="90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nb-NO" sz="1200" kern="0" dirty="0">
                  <a:solidFill>
                    <a:prstClr val="white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Assisterende </a:t>
              </a:r>
              <a:r>
                <a:rPr kumimoji="0" lang="nb-NO" sz="120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s</a:t>
              </a:r>
              <a:r>
                <a:rPr lang="nb-NO" sz="1200" kern="0" dirty="0" err="1">
                  <a:solidFill>
                    <a:prstClr val="white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tatsforvalter</a:t>
              </a:r>
              <a:endParaRPr lang="nb-NO" sz="1200" kern="0" dirty="0">
                <a:solidFill>
                  <a:prstClr val="white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sp>
          <p:nvSpPr>
            <p:cNvPr id="41" name="Frihåndsform: figur 40">
              <a:extLst>
                <a:ext uri="{FF2B5EF4-FFF2-40B4-BE49-F238E27FC236}">
                  <a16:creationId xmlns:a16="http://schemas.microsoft.com/office/drawing/2014/main" id="{B2F32824-C53B-4012-83F5-5EC3DA763D64}"/>
                </a:ext>
              </a:extLst>
            </p:cNvPr>
            <p:cNvSpPr/>
            <p:nvPr/>
          </p:nvSpPr>
          <p:spPr>
            <a:xfrm>
              <a:off x="7030946" y="2778567"/>
              <a:ext cx="1632065" cy="712450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244E"/>
            </a:solidFill>
            <a:ln w="10795" cap="flat" cmpd="sng" algn="ctr">
              <a:noFill/>
              <a:prstDash val="solid"/>
            </a:ln>
            <a:effectLst/>
          </p:spPr>
          <p:txBody>
            <a:bodyPr spcFirstLastPara="0" vert="horz" wrap="square" lIns="6985" tIns="6985" rIns="6985" bIns="6985" numCol="1" spcCol="1270" anchor="ctr" anchorCtr="0">
              <a:no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b-NO" sz="1200" kern="0" dirty="0">
                  <a:solidFill>
                    <a:prstClr val="white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Reindrift</a:t>
              </a:r>
            </a:p>
          </p:txBody>
        </p:sp>
        <p:cxnSp>
          <p:nvCxnSpPr>
            <p:cNvPr id="42" name="Rett linje 41">
              <a:extLst>
                <a:ext uri="{FF2B5EF4-FFF2-40B4-BE49-F238E27FC236}">
                  <a16:creationId xmlns:a16="http://schemas.microsoft.com/office/drawing/2014/main" id="{94B8D406-C48E-4844-9A53-AF164BDA737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820319" y="2563297"/>
              <a:ext cx="0" cy="216415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</a:ln>
            <a:effectLst/>
          </p:spPr>
        </p:cxnSp>
      </p:grpSp>
      <p:sp>
        <p:nvSpPr>
          <p:cNvPr id="43" name="TekstSylinder 42">
            <a:extLst>
              <a:ext uri="{FF2B5EF4-FFF2-40B4-BE49-F238E27FC236}">
                <a16:creationId xmlns:a16="http://schemas.microsoft.com/office/drawing/2014/main" id="{3DE541E7-A754-48BE-95A7-7607F0146743}"/>
              </a:ext>
            </a:extLst>
          </p:cNvPr>
          <p:cNvSpPr txBox="1"/>
          <p:nvPr userDrawn="1"/>
        </p:nvSpPr>
        <p:spPr>
          <a:xfrm>
            <a:off x="10462846" y="6483913"/>
            <a:ext cx="168446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lang="nb-NO" altLang="nb-NO" sz="800" dirty="0">
                <a:solidFill>
                  <a:srgbClr val="00244E">
                    <a:alpha val="30000"/>
                  </a:srgbClr>
                </a:solidFill>
                <a:latin typeface="+mn-lt"/>
                <a:cs typeface="Arial" panose="020B0604020202020204" pitchFamily="34" charset="0"/>
              </a:rPr>
              <a:t>© Statsforvalteren i Trøndelag</a:t>
            </a:r>
          </a:p>
        </p:txBody>
      </p:sp>
    </p:spTree>
    <p:extLst>
      <p:ext uri="{BB962C8B-B14F-4D97-AF65-F5344CB8AC3E}">
        <p14:creationId xmlns:p14="http://schemas.microsoft.com/office/powerpoint/2010/main" val="78748977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Organisasjonskart uten seksjo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e 10">
            <a:extLst>
              <a:ext uri="{FF2B5EF4-FFF2-40B4-BE49-F238E27FC236}">
                <a16:creationId xmlns:a16="http://schemas.microsoft.com/office/drawing/2014/main" id="{72EF0751-2B5B-4284-833D-CA315BECB4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0" b="17283"/>
          <a:stretch/>
        </p:blipFill>
        <p:spPr>
          <a:xfrm>
            <a:off x="0" y="3615079"/>
            <a:ext cx="7425160" cy="3178737"/>
          </a:xfrm>
          <a:prstGeom prst="rect">
            <a:avLst/>
          </a:prstGeom>
        </p:spPr>
      </p:pic>
      <p:pic>
        <p:nvPicPr>
          <p:cNvPr id="8" name="Bilde 7">
            <a:extLst>
              <a:ext uri="{FF2B5EF4-FFF2-40B4-BE49-F238E27FC236}">
                <a16:creationId xmlns:a16="http://schemas.microsoft.com/office/drawing/2014/main" id="{8DE97E4E-7214-4621-A6CE-34EFB48D56B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sp>
        <p:nvSpPr>
          <p:cNvPr id="6" name="TekstSylinder 5">
            <a:extLst>
              <a:ext uri="{FF2B5EF4-FFF2-40B4-BE49-F238E27FC236}">
                <a16:creationId xmlns:a16="http://schemas.microsoft.com/office/drawing/2014/main" id="{22EBAE6F-30AE-4E68-86C5-2ACF4BCA932A}"/>
              </a:ext>
            </a:extLst>
          </p:cNvPr>
          <p:cNvSpPr txBox="1"/>
          <p:nvPr userDrawn="1"/>
        </p:nvSpPr>
        <p:spPr>
          <a:xfrm>
            <a:off x="10462846" y="6483913"/>
            <a:ext cx="168446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lang="nb-NO" altLang="nb-NO" sz="800" dirty="0">
                <a:solidFill>
                  <a:srgbClr val="00244E">
                    <a:alpha val="30000"/>
                  </a:srgbClr>
                </a:solidFill>
                <a:latin typeface="+mn-lt"/>
                <a:cs typeface="Arial" panose="020B0604020202020204" pitchFamily="34" charset="0"/>
              </a:rPr>
              <a:t>© Statsforvalteren i Trøndelag</a:t>
            </a:r>
          </a:p>
        </p:txBody>
      </p:sp>
      <p:graphicFrame>
        <p:nvGraphicFramePr>
          <p:cNvPr id="7" name="Tabell 5">
            <a:extLst>
              <a:ext uri="{FF2B5EF4-FFF2-40B4-BE49-F238E27FC236}">
                <a16:creationId xmlns:a16="http://schemas.microsoft.com/office/drawing/2014/main" id="{6B56298B-19E5-4F99-BCCD-468D3F5A1053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324155"/>
              </p:ext>
            </p:extLst>
          </p:nvPr>
        </p:nvGraphicFramePr>
        <p:xfrm>
          <a:off x="1708631" y="5480608"/>
          <a:ext cx="9571960" cy="37084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392990">
                  <a:extLst>
                    <a:ext uri="{9D8B030D-6E8A-4147-A177-3AD203B41FA5}">
                      <a16:colId xmlns:a16="http://schemas.microsoft.com/office/drawing/2014/main" val="4022299606"/>
                    </a:ext>
                  </a:extLst>
                </a:gridCol>
                <a:gridCol w="2392990">
                  <a:extLst>
                    <a:ext uri="{9D8B030D-6E8A-4147-A177-3AD203B41FA5}">
                      <a16:colId xmlns:a16="http://schemas.microsoft.com/office/drawing/2014/main" val="124923326"/>
                    </a:ext>
                  </a:extLst>
                </a:gridCol>
                <a:gridCol w="2392990">
                  <a:extLst>
                    <a:ext uri="{9D8B030D-6E8A-4147-A177-3AD203B41FA5}">
                      <a16:colId xmlns:a16="http://schemas.microsoft.com/office/drawing/2014/main" val="2823436400"/>
                    </a:ext>
                  </a:extLst>
                </a:gridCol>
                <a:gridCol w="2392990">
                  <a:extLst>
                    <a:ext uri="{9D8B030D-6E8A-4147-A177-3AD203B41FA5}">
                      <a16:colId xmlns:a16="http://schemas.microsoft.com/office/drawing/2014/main" val="388657767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sz="1300" b="0" dirty="0">
                          <a:solidFill>
                            <a:schemeClr val="bg1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Kommuneforum</a:t>
                      </a:r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300" b="0" dirty="0">
                          <a:solidFill>
                            <a:schemeClr val="bg1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Planforum</a:t>
                      </a:r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300" b="0" dirty="0">
                          <a:solidFill>
                            <a:schemeClr val="bg1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Tilsynsforum</a:t>
                      </a:r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300" b="0" i="0" dirty="0">
                          <a:solidFill>
                            <a:schemeClr val="bg1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Sørsamisk forum</a:t>
                      </a:r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2706743"/>
                  </a:ext>
                </a:extLst>
              </a:tr>
            </a:tbl>
          </a:graphicData>
        </a:graphic>
      </p:graphicFrame>
      <p:graphicFrame>
        <p:nvGraphicFramePr>
          <p:cNvPr id="9" name="Tabell 7">
            <a:extLst>
              <a:ext uri="{FF2B5EF4-FFF2-40B4-BE49-F238E27FC236}">
                <a16:creationId xmlns:a16="http://schemas.microsoft.com/office/drawing/2014/main" id="{8005561D-FBFF-4619-A0AC-750E6EC60E27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692524236"/>
              </p:ext>
            </p:extLst>
          </p:nvPr>
        </p:nvGraphicFramePr>
        <p:xfrm>
          <a:off x="1708631" y="5909166"/>
          <a:ext cx="9571959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90653">
                  <a:extLst>
                    <a:ext uri="{9D8B030D-6E8A-4147-A177-3AD203B41FA5}">
                      <a16:colId xmlns:a16="http://schemas.microsoft.com/office/drawing/2014/main" val="2395252981"/>
                    </a:ext>
                  </a:extLst>
                </a:gridCol>
                <a:gridCol w="3190653">
                  <a:extLst>
                    <a:ext uri="{9D8B030D-6E8A-4147-A177-3AD203B41FA5}">
                      <a16:colId xmlns:a16="http://schemas.microsoft.com/office/drawing/2014/main" val="3745066536"/>
                    </a:ext>
                  </a:extLst>
                </a:gridCol>
                <a:gridCol w="3190653">
                  <a:extLst>
                    <a:ext uri="{9D8B030D-6E8A-4147-A177-3AD203B41FA5}">
                      <a16:colId xmlns:a16="http://schemas.microsoft.com/office/drawing/2014/main" val="141932978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nb-NO" sz="1300" b="0" kern="1200" dirty="0">
                          <a:solidFill>
                            <a:schemeClr val="bg1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Kommunikasjonsforum</a:t>
                      </a:r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nb-NO" sz="1300" b="0" kern="1200" dirty="0">
                          <a:solidFill>
                            <a:schemeClr val="bg1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Kvalitetsforum</a:t>
                      </a:r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nb-NO" sz="1300" b="0" kern="1200" dirty="0">
                          <a:solidFill>
                            <a:schemeClr val="bg1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Økonomiforum</a:t>
                      </a:r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156600"/>
                  </a:ext>
                </a:extLst>
              </a:tr>
            </a:tbl>
          </a:graphicData>
        </a:graphic>
      </p:graphicFrame>
      <p:sp>
        <p:nvSpPr>
          <p:cNvPr id="10" name="TekstSylinder 8">
            <a:extLst>
              <a:ext uri="{FF2B5EF4-FFF2-40B4-BE49-F238E27FC236}">
                <a16:creationId xmlns:a16="http://schemas.microsoft.com/office/drawing/2014/main" id="{22709F40-DE20-4F8F-9DC9-15F55DA1F3A1}"/>
              </a:ext>
            </a:extLst>
          </p:cNvPr>
          <p:cNvSpPr txBox="1"/>
          <p:nvPr userDrawn="1"/>
        </p:nvSpPr>
        <p:spPr>
          <a:xfrm>
            <a:off x="2378209" y="5198933"/>
            <a:ext cx="142931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Samfunnsutvikling</a:t>
            </a:r>
          </a:p>
        </p:txBody>
      </p:sp>
      <p:sp>
        <p:nvSpPr>
          <p:cNvPr id="12" name="TekstSylinder 8">
            <a:extLst>
              <a:ext uri="{FF2B5EF4-FFF2-40B4-BE49-F238E27FC236}">
                <a16:creationId xmlns:a16="http://schemas.microsoft.com/office/drawing/2014/main" id="{95E9D52F-EA26-4D80-BFCC-D32ABA644250}"/>
              </a:ext>
            </a:extLst>
          </p:cNvPr>
          <p:cNvSpPr txBox="1"/>
          <p:nvPr userDrawn="1"/>
        </p:nvSpPr>
        <p:spPr>
          <a:xfrm>
            <a:off x="2298451" y="6272438"/>
            <a:ext cx="164618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Virksomhetsutvikling</a:t>
            </a:r>
          </a:p>
        </p:txBody>
      </p:sp>
      <p:sp>
        <p:nvSpPr>
          <p:cNvPr id="13" name="Venstre klammeparentes 199">
            <a:extLst>
              <a:ext uri="{FF2B5EF4-FFF2-40B4-BE49-F238E27FC236}">
                <a16:creationId xmlns:a16="http://schemas.microsoft.com/office/drawing/2014/main" id="{9147C92F-A80C-4D9A-9CDD-8CC8B4556891}"/>
              </a:ext>
            </a:extLst>
          </p:cNvPr>
          <p:cNvSpPr/>
          <p:nvPr userDrawn="1"/>
        </p:nvSpPr>
        <p:spPr>
          <a:xfrm>
            <a:off x="1446339" y="5320308"/>
            <a:ext cx="852112" cy="1098230"/>
          </a:xfrm>
          <a:custGeom>
            <a:avLst/>
            <a:gdLst>
              <a:gd name="connsiteX0" fmla="*/ 1635884 w 1635884"/>
              <a:gd name="connsiteY0" fmla="*/ 1098230 h 1098230"/>
              <a:gd name="connsiteX1" fmla="*/ 817942 w 1635884"/>
              <a:gd name="connsiteY1" fmla="*/ 1098219 h 1098230"/>
              <a:gd name="connsiteX2" fmla="*/ 817942 w 1635884"/>
              <a:gd name="connsiteY2" fmla="*/ 540395 h 1098230"/>
              <a:gd name="connsiteX3" fmla="*/ 0 w 1635884"/>
              <a:gd name="connsiteY3" fmla="*/ 540384 h 1098230"/>
              <a:gd name="connsiteX4" fmla="*/ 817942 w 1635884"/>
              <a:gd name="connsiteY4" fmla="*/ 540373 h 1098230"/>
              <a:gd name="connsiteX5" fmla="*/ 817942 w 1635884"/>
              <a:gd name="connsiteY5" fmla="*/ 11 h 1098230"/>
              <a:gd name="connsiteX6" fmla="*/ 1635884 w 1635884"/>
              <a:gd name="connsiteY6" fmla="*/ 0 h 1098230"/>
              <a:gd name="connsiteX7" fmla="*/ 1635884 w 1635884"/>
              <a:gd name="connsiteY7" fmla="*/ 1098230 h 1098230"/>
              <a:gd name="connsiteX0" fmla="*/ 1635884 w 1635884"/>
              <a:gd name="connsiteY0" fmla="*/ 1098230 h 1098230"/>
              <a:gd name="connsiteX1" fmla="*/ 817942 w 1635884"/>
              <a:gd name="connsiteY1" fmla="*/ 1098219 h 1098230"/>
              <a:gd name="connsiteX2" fmla="*/ 817942 w 1635884"/>
              <a:gd name="connsiteY2" fmla="*/ 540395 h 1098230"/>
              <a:gd name="connsiteX3" fmla="*/ 0 w 1635884"/>
              <a:gd name="connsiteY3" fmla="*/ 540384 h 1098230"/>
              <a:gd name="connsiteX4" fmla="*/ 817942 w 1635884"/>
              <a:gd name="connsiteY4" fmla="*/ 540373 h 1098230"/>
              <a:gd name="connsiteX5" fmla="*/ 817942 w 1635884"/>
              <a:gd name="connsiteY5" fmla="*/ 11 h 1098230"/>
              <a:gd name="connsiteX6" fmla="*/ 1635884 w 1635884"/>
              <a:gd name="connsiteY6" fmla="*/ 0 h 1098230"/>
              <a:gd name="connsiteX0" fmla="*/ 1635884 w 1635884"/>
              <a:gd name="connsiteY0" fmla="*/ 1098230 h 1098230"/>
              <a:gd name="connsiteX1" fmla="*/ 817942 w 1635884"/>
              <a:gd name="connsiteY1" fmla="*/ 1098219 h 1098230"/>
              <a:gd name="connsiteX2" fmla="*/ 817942 w 1635884"/>
              <a:gd name="connsiteY2" fmla="*/ 540395 h 1098230"/>
              <a:gd name="connsiteX3" fmla="*/ 0 w 1635884"/>
              <a:gd name="connsiteY3" fmla="*/ 540384 h 1098230"/>
              <a:gd name="connsiteX4" fmla="*/ 817942 w 1635884"/>
              <a:gd name="connsiteY4" fmla="*/ 540373 h 1098230"/>
              <a:gd name="connsiteX5" fmla="*/ 817942 w 1635884"/>
              <a:gd name="connsiteY5" fmla="*/ 11 h 1098230"/>
              <a:gd name="connsiteX6" fmla="*/ 1635884 w 1635884"/>
              <a:gd name="connsiteY6" fmla="*/ 0 h 1098230"/>
              <a:gd name="connsiteX7" fmla="*/ 1635884 w 1635884"/>
              <a:gd name="connsiteY7" fmla="*/ 1098230 h 1098230"/>
              <a:gd name="connsiteX0" fmla="*/ 1635884 w 1635884"/>
              <a:gd name="connsiteY0" fmla="*/ 1098230 h 1098230"/>
              <a:gd name="connsiteX1" fmla="*/ 817942 w 1635884"/>
              <a:gd name="connsiteY1" fmla="*/ 1098219 h 1098230"/>
              <a:gd name="connsiteX2" fmla="*/ 817942 w 1635884"/>
              <a:gd name="connsiteY2" fmla="*/ 540395 h 1098230"/>
              <a:gd name="connsiteX3" fmla="*/ 783772 w 1635884"/>
              <a:gd name="connsiteY3" fmla="*/ 540384 h 1098230"/>
              <a:gd name="connsiteX4" fmla="*/ 817942 w 1635884"/>
              <a:gd name="connsiteY4" fmla="*/ 540373 h 1098230"/>
              <a:gd name="connsiteX5" fmla="*/ 817942 w 1635884"/>
              <a:gd name="connsiteY5" fmla="*/ 11 h 1098230"/>
              <a:gd name="connsiteX6" fmla="*/ 1635884 w 1635884"/>
              <a:gd name="connsiteY6" fmla="*/ 0 h 1098230"/>
              <a:gd name="connsiteX0" fmla="*/ 1635884 w 1635884"/>
              <a:gd name="connsiteY0" fmla="*/ 1098230 h 1098230"/>
              <a:gd name="connsiteX1" fmla="*/ 817942 w 1635884"/>
              <a:gd name="connsiteY1" fmla="*/ 1098219 h 1098230"/>
              <a:gd name="connsiteX2" fmla="*/ 817942 w 1635884"/>
              <a:gd name="connsiteY2" fmla="*/ 540395 h 1098230"/>
              <a:gd name="connsiteX3" fmla="*/ 0 w 1635884"/>
              <a:gd name="connsiteY3" fmla="*/ 540384 h 1098230"/>
              <a:gd name="connsiteX4" fmla="*/ 817942 w 1635884"/>
              <a:gd name="connsiteY4" fmla="*/ 540373 h 1098230"/>
              <a:gd name="connsiteX5" fmla="*/ 817942 w 1635884"/>
              <a:gd name="connsiteY5" fmla="*/ 11 h 1098230"/>
              <a:gd name="connsiteX6" fmla="*/ 1635884 w 1635884"/>
              <a:gd name="connsiteY6" fmla="*/ 0 h 1098230"/>
              <a:gd name="connsiteX7" fmla="*/ 1635884 w 1635884"/>
              <a:gd name="connsiteY7" fmla="*/ 1098230 h 1098230"/>
              <a:gd name="connsiteX0" fmla="*/ 1635884 w 1635884"/>
              <a:gd name="connsiteY0" fmla="*/ 1098230 h 1098230"/>
              <a:gd name="connsiteX1" fmla="*/ 817942 w 1635884"/>
              <a:gd name="connsiteY1" fmla="*/ 1098219 h 1098230"/>
              <a:gd name="connsiteX2" fmla="*/ 817942 w 1635884"/>
              <a:gd name="connsiteY2" fmla="*/ 540395 h 1098230"/>
              <a:gd name="connsiteX3" fmla="*/ 249094 w 1635884"/>
              <a:gd name="connsiteY3" fmla="*/ 655447 h 1098230"/>
              <a:gd name="connsiteX4" fmla="*/ 783772 w 1635884"/>
              <a:gd name="connsiteY4" fmla="*/ 540384 h 1098230"/>
              <a:gd name="connsiteX5" fmla="*/ 817942 w 1635884"/>
              <a:gd name="connsiteY5" fmla="*/ 540373 h 1098230"/>
              <a:gd name="connsiteX6" fmla="*/ 817942 w 1635884"/>
              <a:gd name="connsiteY6" fmla="*/ 11 h 1098230"/>
              <a:gd name="connsiteX7" fmla="*/ 1635884 w 1635884"/>
              <a:gd name="connsiteY7" fmla="*/ 0 h 1098230"/>
              <a:gd name="connsiteX0" fmla="*/ 1635884 w 1635884"/>
              <a:gd name="connsiteY0" fmla="*/ 1098230 h 1098230"/>
              <a:gd name="connsiteX1" fmla="*/ 817942 w 1635884"/>
              <a:gd name="connsiteY1" fmla="*/ 1098219 h 1098230"/>
              <a:gd name="connsiteX2" fmla="*/ 817942 w 1635884"/>
              <a:gd name="connsiteY2" fmla="*/ 540395 h 1098230"/>
              <a:gd name="connsiteX3" fmla="*/ 0 w 1635884"/>
              <a:gd name="connsiteY3" fmla="*/ 540384 h 1098230"/>
              <a:gd name="connsiteX4" fmla="*/ 817942 w 1635884"/>
              <a:gd name="connsiteY4" fmla="*/ 540373 h 1098230"/>
              <a:gd name="connsiteX5" fmla="*/ 817942 w 1635884"/>
              <a:gd name="connsiteY5" fmla="*/ 11 h 1098230"/>
              <a:gd name="connsiteX6" fmla="*/ 1635884 w 1635884"/>
              <a:gd name="connsiteY6" fmla="*/ 0 h 1098230"/>
              <a:gd name="connsiteX7" fmla="*/ 1635884 w 1635884"/>
              <a:gd name="connsiteY7" fmla="*/ 1098230 h 1098230"/>
              <a:gd name="connsiteX0" fmla="*/ 1635884 w 1635884"/>
              <a:gd name="connsiteY0" fmla="*/ 1098230 h 1098230"/>
              <a:gd name="connsiteX1" fmla="*/ 817942 w 1635884"/>
              <a:gd name="connsiteY1" fmla="*/ 1098219 h 1098230"/>
              <a:gd name="connsiteX2" fmla="*/ 817942 w 1635884"/>
              <a:gd name="connsiteY2" fmla="*/ 540395 h 1098230"/>
              <a:gd name="connsiteX3" fmla="*/ 783772 w 1635884"/>
              <a:gd name="connsiteY3" fmla="*/ 540384 h 1098230"/>
              <a:gd name="connsiteX4" fmla="*/ 817942 w 1635884"/>
              <a:gd name="connsiteY4" fmla="*/ 540373 h 1098230"/>
              <a:gd name="connsiteX5" fmla="*/ 817942 w 1635884"/>
              <a:gd name="connsiteY5" fmla="*/ 11 h 1098230"/>
              <a:gd name="connsiteX6" fmla="*/ 1635884 w 1635884"/>
              <a:gd name="connsiteY6" fmla="*/ 0 h 1098230"/>
              <a:gd name="connsiteX0" fmla="*/ 726502 w 1544444"/>
              <a:gd name="connsiteY0" fmla="*/ 540373 h 1098230"/>
              <a:gd name="connsiteX1" fmla="*/ 726502 w 1544444"/>
              <a:gd name="connsiteY1" fmla="*/ 11 h 1098230"/>
              <a:gd name="connsiteX2" fmla="*/ 1544444 w 1544444"/>
              <a:gd name="connsiteY2" fmla="*/ 0 h 1098230"/>
              <a:gd name="connsiteX3" fmla="*/ 1544444 w 1544444"/>
              <a:gd name="connsiteY3" fmla="*/ 1098230 h 1098230"/>
              <a:gd name="connsiteX4" fmla="*/ 726502 w 1544444"/>
              <a:gd name="connsiteY4" fmla="*/ 1098219 h 1098230"/>
              <a:gd name="connsiteX5" fmla="*/ 726502 w 1544444"/>
              <a:gd name="connsiteY5" fmla="*/ 540395 h 1098230"/>
              <a:gd name="connsiteX6" fmla="*/ 0 w 1544444"/>
              <a:gd name="connsiteY6" fmla="*/ 631824 h 1098230"/>
              <a:gd name="connsiteX0" fmla="*/ 1544444 w 1544444"/>
              <a:gd name="connsiteY0" fmla="*/ 1098230 h 1098230"/>
              <a:gd name="connsiteX1" fmla="*/ 726502 w 1544444"/>
              <a:gd name="connsiteY1" fmla="*/ 1098219 h 1098230"/>
              <a:gd name="connsiteX2" fmla="*/ 726502 w 1544444"/>
              <a:gd name="connsiteY2" fmla="*/ 540395 h 1098230"/>
              <a:gd name="connsiteX3" fmla="*/ 692332 w 1544444"/>
              <a:gd name="connsiteY3" fmla="*/ 540384 h 1098230"/>
              <a:gd name="connsiteX4" fmla="*/ 726502 w 1544444"/>
              <a:gd name="connsiteY4" fmla="*/ 540373 h 1098230"/>
              <a:gd name="connsiteX5" fmla="*/ 726502 w 1544444"/>
              <a:gd name="connsiteY5" fmla="*/ 11 h 1098230"/>
              <a:gd name="connsiteX6" fmla="*/ 1544444 w 1544444"/>
              <a:gd name="connsiteY6" fmla="*/ 0 h 1098230"/>
              <a:gd name="connsiteX0" fmla="*/ 34170 w 852112"/>
              <a:gd name="connsiteY0" fmla="*/ 540373 h 1098230"/>
              <a:gd name="connsiteX1" fmla="*/ 34170 w 852112"/>
              <a:gd name="connsiteY1" fmla="*/ 11 h 1098230"/>
              <a:gd name="connsiteX2" fmla="*/ 852112 w 852112"/>
              <a:gd name="connsiteY2" fmla="*/ 0 h 1098230"/>
              <a:gd name="connsiteX3" fmla="*/ 852112 w 852112"/>
              <a:gd name="connsiteY3" fmla="*/ 1098230 h 1098230"/>
              <a:gd name="connsiteX4" fmla="*/ 34170 w 852112"/>
              <a:gd name="connsiteY4" fmla="*/ 1098219 h 1098230"/>
              <a:gd name="connsiteX5" fmla="*/ 34170 w 852112"/>
              <a:gd name="connsiteY5" fmla="*/ 540395 h 1098230"/>
              <a:gd name="connsiteX0" fmla="*/ 852112 w 852112"/>
              <a:gd name="connsiteY0" fmla="*/ 1098230 h 1098230"/>
              <a:gd name="connsiteX1" fmla="*/ 34170 w 852112"/>
              <a:gd name="connsiteY1" fmla="*/ 1098219 h 1098230"/>
              <a:gd name="connsiteX2" fmla="*/ 34170 w 852112"/>
              <a:gd name="connsiteY2" fmla="*/ 540395 h 1098230"/>
              <a:gd name="connsiteX3" fmla="*/ 0 w 852112"/>
              <a:gd name="connsiteY3" fmla="*/ 540384 h 1098230"/>
              <a:gd name="connsiteX4" fmla="*/ 34170 w 852112"/>
              <a:gd name="connsiteY4" fmla="*/ 540373 h 1098230"/>
              <a:gd name="connsiteX5" fmla="*/ 34170 w 852112"/>
              <a:gd name="connsiteY5" fmla="*/ 11 h 1098230"/>
              <a:gd name="connsiteX6" fmla="*/ 852112 w 852112"/>
              <a:gd name="connsiteY6" fmla="*/ 0 h 1098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52112" h="1098230" stroke="0" extrusionOk="0">
                <a:moveTo>
                  <a:pt x="34170" y="540373"/>
                </a:moveTo>
                <a:lnTo>
                  <a:pt x="34170" y="11"/>
                </a:lnTo>
                <a:cubicBezTo>
                  <a:pt x="34170" y="5"/>
                  <a:pt x="400375" y="0"/>
                  <a:pt x="852112" y="0"/>
                </a:cubicBezTo>
                <a:lnTo>
                  <a:pt x="852112" y="1098230"/>
                </a:lnTo>
                <a:lnTo>
                  <a:pt x="34170" y="1098219"/>
                </a:lnTo>
                <a:lnTo>
                  <a:pt x="34170" y="540395"/>
                </a:lnTo>
              </a:path>
              <a:path w="852112" h="1098230" fill="none">
                <a:moveTo>
                  <a:pt x="852112" y="1098230"/>
                </a:moveTo>
                <a:lnTo>
                  <a:pt x="34170" y="1098219"/>
                </a:lnTo>
                <a:lnTo>
                  <a:pt x="34170" y="540395"/>
                </a:lnTo>
                <a:cubicBezTo>
                  <a:pt x="28475" y="447423"/>
                  <a:pt x="0" y="540380"/>
                  <a:pt x="0" y="540384"/>
                </a:cubicBezTo>
                <a:lnTo>
                  <a:pt x="34170" y="540373"/>
                </a:lnTo>
                <a:lnTo>
                  <a:pt x="34170" y="11"/>
                </a:lnTo>
                <a:cubicBezTo>
                  <a:pt x="34170" y="5"/>
                  <a:pt x="400375" y="0"/>
                  <a:pt x="852112" y="0"/>
                </a:cubicBezTo>
              </a:path>
            </a:pathLst>
          </a:custGeom>
          <a:ln>
            <a:headEnd type="diamon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grpSp>
        <p:nvGrpSpPr>
          <p:cNvPr id="14" name="Gruppe 13">
            <a:extLst>
              <a:ext uri="{FF2B5EF4-FFF2-40B4-BE49-F238E27FC236}">
                <a16:creationId xmlns:a16="http://schemas.microsoft.com/office/drawing/2014/main" id="{063B7024-19EC-4D94-8924-A88D97BBB722}"/>
              </a:ext>
            </a:extLst>
          </p:cNvPr>
          <p:cNvGrpSpPr/>
          <p:nvPr userDrawn="1"/>
        </p:nvGrpSpPr>
        <p:grpSpPr>
          <a:xfrm>
            <a:off x="3830395" y="5320308"/>
            <a:ext cx="7590875" cy="1104829"/>
            <a:chOff x="3832863" y="5507840"/>
            <a:chExt cx="7590875" cy="1104829"/>
          </a:xfrm>
        </p:grpSpPr>
        <p:cxnSp>
          <p:nvCxnSpPr>
            <p:cNvPr id="15" name="Rett pilkobling 14">
              <a:extLst>
                <a:ext uri="{FF2B5EF4-FFF2-40B4-BE49-F238E27FC236}">
                  <a16:creationId xmlns:a16="http://schemas.microsoft.com/office/drawing/2014/main" id="{208B0204-1CE2-4B30-9736-59DBB6FC279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832863" y="5507840"/>
              <a:ext cx="7590874" cy="0"/>
            </a:xfrm>
            <a:prstGeom prst="straightConnector1">
              <a:avLst/>
            </a:prstGeom>
            <a:ln>
              <a:tailEnd type="diamon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Rett pilkobling 15">
              <a:extLst>
                <a:ext uri="{FF2B5EF4-FFF2-40B4-BE49-F238E27FC236}">
                  <a16:creationId xmlns:a16="http://schemas.microsoft.com/office/drawing/2014/main" id="{9B31729B-E414-4F07-9BB6-9F80AB92D59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832863" y="6612669"/>
              <a:ext cx="7590875" cy="0"/>
            </a:xfrm>
            <a:prstGeom prst="straightConnector1">
              <a:avLst/>
            </a:prstGeom>
            <a:ln>
              <a:tailEnd type="diamon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ett linje 16">
              <a:extLst>
                <a:ext uri="{FF2B5EF4-FFF2-40B4-BE49-F238E27FC236}">
                  <a16:creationId xmlns:a16="http://schemas.microsoft.com/office/drawing/2014/main" id="{9D247234-809B-4EAD-B8A5-9EE0DF7EF234}"/>
                </a:ext>
              </a:extLst>
            </p:cNvPr>
            <p:cNvCxnSpPr/>
            <p:nvPr/>
          </p:nvCxnSpPr>
          <p:spPr>
            <a:xfrm>
              <a:off x="11423737" y="5507840"/>
              <a:ext cx="0" cy="1098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2DD43F3F-43F8-4EA8-9D7A-0C2A9339E8AB}"/>
              </a:ext>
            </a:extLst>
          </p:cNvPr>
          <p:cNvSpPr txBox="1"/>
          <p:nvPr userDrawn="1"/>
        </p:nvSpPr>
        <p:spPr>
          <a:xfrm>
            <a:off x="238235" y="5638590"/>
            <a:ext cx="1208104" cy="46166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nb-NO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Samordning på tvers</a:t>
            </a:r>
          </a:p>
        </p:txBody>
      </p:sp>
      <p:grpSp>
        <p:nvGrpSpPr>
          <p:cNvPr id="19" name="Gruppe 18">
            <a:extLst>
              <a:ext uri="{FF2B5EF4-FFF2-40B4-BE49-F238E27FC236}">
                <a16:creationId xmlns:a16="http://schemas.microsoft.com/office/drawing/2014/main" id="{635391E4-7B53-4964-9DAC-5DC3086F9C40}"/>
              </a:ext>
            </a:extLst>
          </p:cNvPr>
          <p:cNvGrpSpPr/>
          <p:nvPr userDrawn="1"/>
        </p:nvGrpSpPr>
        <p:grpSpPr>
          <a:xfrm>
            <a:off x="238235" y="165039"/>
            <a:ext cx="11912630" cy="4929529"/>
            <a:chOff x="41135" y="218287"/>
            <a:chExt cx="12109730" cy="5650253"/>
          </a:xfrm>
        </p:grpSpPr>
        <p:cxnSp>
          <p:nvCxnSpPr>
            <p:cNvPr id="20" name="Rett linje 19">
              <a:extLst>
                <a:ext uri="{FF2B5EF4-FFF2-40B4-BE49-F238E27FC236}">
                  <a16:creationId xmlns:a16="http://schemas.microsoft.com/office/drawing/2014/main" id="{28D4247F-6350-49C9-B31C-52610104D2B2}"/>
                </a:ext>
              </a:extLst>
            </p:cNvPr>
            <p:cNvCxnSpPr>
              <a:cxnSpLocks/>
            </p:cNvCxnSpPr>
            <p:nvPr/>
          </p:nvCxnSpPr>
          <p:spPr>
            <a:xfrm>
              <a:off x="6004715" y="1867612"/>
              <a:ext cx="315177" cy="0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</a:ln>
            <a:effectLst/>
          </p:spPr>
        </p:cxnSp>
        <p:cxnSp>
          <p:nvCxnSpPr>
            <p:cNvPr id="21" name="Rett linje 20">
              <a:extLst>
                <a:ext uri="{FF2B5EF4-FFF2-40B4-BE49-F238E27FC236}">
                  <a16:creationId xmlns:a16="http://schemas.microsoft.com/office/drawing/2014/main" id="{9486CA7B-A9FE-47E8-95B7-E1B6C0BD045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57167" y="2540203"/>
              <a:ext cx="10471340" cy="41471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</a:ln>
            <a:effectLst/>
          </p:spPr>
        </p:cxnSp>
        <p:cxnSp>
          <p:nvCxnSpPr>
            <p:cNvPr id="22" name="Rett linje 21">
              <a:extLst>
                <a:ext uri="{FF2B5EF4-FFF2-40B4-BE49-F238E27FC236}">
                  <a16:creationId xmlns:a16="http://schemas.microsoft.com/office/drawing/2014/main" id="{386724A9-5860-4613-95B8-25FD81A53988}"/>
                </a:ext>
              </a:extLst>
            </p:cNvPr>
            <p:cNvCxnSpPr>
              <a:cxnSpLocks/>
            </p:cNvCxnSpPr>
            <p:nvPr/>
          </p:nvCxnSpPr>
          <p:spPr>
            <a:xfrm>
              <a:off x="6301126" y="1113493"/>
              <a:ext cx="0" cy="1430923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</a:ln>
            <a:effectLst/>
          </p:spPr>
        </p:cxnSp>
        <p:sp>
          <p:nvSpPr>
            <p:cNvPr id="23" name="TekstSylinder 10">
              <a:extLst>
                <a:ext uri="{FF2B5EF4-FFF2-40B4-BE49-F238E27FC236}">
                  <a16:creationId xmlns:a16="http://schemas.microsoft.com/office/drawing/2014/main" id="{3502598A-3B4C-49E2-BCFE-F960D37A0C29}"/>
                </a:ext>
              </a:extLst>
            </p:cNvPr>
            <p:cNvSpPr txBox="1"/>
            <p:nvPr/>
          </p:nvSpPr>
          <p:spPr>
            <a:xfrm>
              <a:off x="5394429" y="3573657"/>
              <a:ext cx="1451013" cy="510696"/>
            </a:xfrm>
            <a:prstGeom prst="rect">
              <a:avLst/>
            </a:prstGeom>
            <a:solidFill>
              <a:srgbClr val="00ADBA"/>
            </a:solidFill>
            <a:ln>
              <a:noFill/>
            </a:ln>
            <a:effectLst/>
          </p:spPr>
          <p:txBody>
            <a:bodyPr spcFirstLastPara="0" vert="horz" wrap="square" lIns="5715" tIns="5715" rIns="5715" bIns="5715" numCol="1" spcCol="1270" anchor="ctr" anchorCtr="0">
              <a:no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000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lang="nb-NO" sz="1100" kern="0" dirty="0">
                  <a:solidFill>
                    <a:schemeClr val="bg2">
                      <a:lumMod val="10000"/>
                    </a:schemeClr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S</a:t>
              </a:r>
              <a:r>
                <a:rPr kumimoji="0" lang="nb-NO" sz="1100" b="0" i="0" u="none" strike="noStrike" kern="0" cap="none" spc="0" normalizeH="0" baseline="0" noProof="0" dirty="0" err="1">
                  <a:ln>
                    <a:noFill/>
                  </a:ln>
                  <a:solidFill>
                    <a:schemeClr val="bg2">
                      <a:lumMod val="10000"/>
                    </a:schemeClr>
                  </a:solidFill>
                  <a:effectLst/>
                  <a:uLnTx/>
                  <a:uFillTx/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ervicefag</a:t>
              </a:r>
              <a:endParaRPr kumimoji="0" lang="nb-NO" sz="1100" b="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sp>
          <p:nvSpPr>
            <p:cNvPr id="24" name="TekstSylinder 11">
              <a:extLst>
                <a:ext uri="{FF2B5EF4-FFF2-40B4-BE49-F238E27FC236}">
                  <a16:creationId xmlns:a16="http://schemas.microsoft.com/office/drawing/2014/main" id="{A1157888-25D8-48A0-B9E4-9FA29556CD7E}"/>
                </a:ext>
              </a:extLst>
            </p:cNvPr>
            <p:cNvSpPr txBox="1"/>
            <p:nvPr/>
          </p:nvSpPr>
          <p:spPr>
            <a:xfrm>
              <a:off x="5399094" y="4160073"/>
              <a:ext cx="1428334" cy="510695"/>
            </a:xfrm>
            <a:prstGeom prst="rect">
              <a:avLst/>
            </a:prstGeom>
            <a:solidFill>
              <a:srgbClr val="00ADBA"/>
            </a:solidFill>
            <a:ln>
              <a:noFill/>
            </a:ln>
            <a:effectLst/>
          </p:spPr>
          <p:txBody>
            <a:bodyPr spcFirstLastPara="0" vert="horz" wrap="square" lIns="5715" tIns="5715" rIns="5715" bIns="5715" numCol="1" spcCol="1270" anchor="ctr" anchorCtr="0">
              <a:no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000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lang="nb-NO" sz="1100" kern="0" dirty="0">
                  <a:solidFill>
                    <a:schemeClr val="bg2">
                      <a:lumMod val="10000"/>
                    </a:schemeClr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V</a:t>
              </a:r>
              <a:r>
                <a:rPr kumimoji="0" lang="nb-NO" sz="1100" b="0" i="0" u="none" strike="noStrike" kern="0" cap="none" spc="0" normalizeH="0" baseline="0" noProof="0" dirty="0" err="1">
                  <a:ln>
                    <a:noFill/>
                  </a:ln>
                  <a:solidFill>
                    <a:schemeClr val="bg2">
                      <a:lumMod val="10000"/>
                    </a:schemeClr>
                  </a:solidFill>
                  <a:effectLst/>
                  <a:uLnTx/>
                  <a:uFillTx/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irksomhets</a:t>
              </a:r>
              <a:r>
                <a:rPr kumimoji="0" lang="nb-NO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2">
                      <a:lumMod val="10000"/>
                    </a:schemeClr>
                  </a:solidFill>
                  <a:effectLst/>
                  <a:uLnTx/>
                  <a:uFillTx/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-utvikling</a:t>
              </a:r>
            </a:p>
          </p:txBody>
        </p:sp>
        <p:cxnSp>
          <p:nvCxnSpPr>
            <p:cNvPr id="25" name="Rett linje 24">
              <a:extLst>
                <a:ext uri="{FF2B5EF4-FFF2-40B4-BE49-F238E27FC236}">
                  <a16:creationId xmlns:a16="http://schemas.microsoft.com/office/drawing/2014/main" id="{4B17393B-CE7D-4EFC-866B-A1571E086349}"/>
                </a:ext>
              </a:extLst>
            </p:cNvPr>
            <p:cNvCxnSpPr/>
            <p:nvPr/>
          </p:nvCxnSpPr>
          <p:spPr>
            <a:xfrm flipV="1">
              <a:off x="857167" y="2581673"/>
              <a:ext cx="0" cy="235294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</a:ln>
            <a:effectLst/>
          </p:spPr>
        </p:cxnSp>
        <p:cxnSp>
          <p:nvCxnSpPr>
            <p:cNvPr id="26" name="Rett linje 25">
              <a:extLst>
                <a:ext uri="{FF2B5EF4-FFF2-40B4-BE49-F238E27FC236}">
                  <a16:creationId xmlns:a16="http://schemas.microsoft.com/office/drawing/2014/main" id="{7CF408A5-7899-4182-96BB-CD66D48F5E65}"/>
                </a:ext>
              </a:extLst>
            </p:cNvPr>
            <p:cNvCxnSpPr/>
            <p:nvPr/>
          </p:nvCxnSpPr>
          <p:spPr>
            <a:xfrm flipV="1">
              <a:off x="2597668" y="2563297"/>
              <a:ext cx="0" cy="235294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</a:ln>
            <a:effectLst/>
          </p:spPr>
        </p:cxnSp>
        <p:cxnSp>
          <p:nvCxnSpPr>
            <p:cNvPr id="27" name="Rett linje 26">
              <a:extLst>
                <a:ext uri="{FF2B5EF4-FFF2-40B4-BE49-F238E27FC236}">
                  <a16:creationId xmlns:a16="http://schemas.microsoft.com/office/drawing/2014/main" id="{9D4555EC-2373-4030-BE3B-6FE10F547380}"/>
                </a:ext>
              </a:extLst>
            </p:cNvPr>
            <p:cNvCxnSpPr/>
            <p:nvPr/>
          </p:nvCxnSpPr>
          <p:spPr>
            <a:xfrm flipV="1">
              <a:off x="9593060" y="2535073"/>
              <a:ext cx="0" cy="235294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</a:ln>
            <a:effectLst/>
          </p:spPr>
        </p:cxnSp>
        <p:sp>
          <p:nvSpPr>
            <p:cNvPr id="28" name="TekstSylinder 16">
              <a:extLst>
                <a:ext uri="{FF2B5EF4-FFF2-40B4-BE49-F238E27FC236}">
                  <a16:creationId xmlns:a16="http://schemas.microsoft.com/office/drawing/2014/main" id="{17A26416-5BA8-47DA-BFAB-388D62FD5094}"/>
                </a:ext>
              </a:extLst>
            </p:cNvPr>
            <p:cNvSpPr txBox="1"/>
            <p:nvPr/>
          </p:nvSpPr>
          <p:spPr>
            <a:xfrm>
              <a:off x="10588079" y="3575053"/>
              <a:ext cx="1478241" cy="514836"/>
            </a:xfrm>
            <a:prstGeom prst="rect">
              <a:avLst/>
            </a:prstGeom>
            <a:solidFill>
              <a:srgbClr val="00ADBA"/>
            </a:solidFill>
            <a:ln>
              <a:noFill/>
            </a:ln>
            <a:effectLst/>
          </p:spPr>
          <p:txBody>
            <a:bodyPr spcFirstLastPara="0" vert="horz" wrap="square" lIns="5715" tIns="5715" rIns="5715" bIns="5715" numCol="1" spcCol="1270" anchor="ctr" anchorCtr="0">
              <a:no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000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2">
                      <a:lumMod val="10000"/>
                    </a:schemeClr>
                  </a:solidFill>
                  <a:effectLst/>
                  <a:uLnTx/>
                  <a:uFillTx/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Naturmangfold</a:t>
              </a:r>
            </a:p>
          </p:txBody>
        </p:sp>
        <p:sp>
          <p:nvSpPr>
            <p:cNvPr id="29" name="TekstSylinder 17">
              <a:extLst>
                <a:ext uri="{FF2B5EF4-FFF2-40B4-BE49-F238E27FC236}">
                  <a16:creationId xmlns:a16="http://schemas.microsoft.com/office/drawing/2014/main" id="{BF3DF4FB-EF68-457A-80D8-39EF80BC6194}"/>
                </a:ext>
              </a:extLst>
            </p:cNvPr>
            <p:cNvSpPr txBox="1"/>
            <p:nvPr/>
          </p:nvSpPr>
          <p:spPr>
            <a:xfrm>
              <a:off x="10588079" y="4160861"/>
              <a:ext cx="1460763" cy="514836"/>
            </a:xfrm>
            <a:prstGeom prst="rect">
              <a:avLst/>
            </a:prstGeom>
            <a:solidFill>
              <a:srgbClr val="00ADBA"/>
            </a:solidFill>
            <a:ln>
              <a:noFill/>
            </a:ln>
            <a:effectLst/>
          </p:spPr>
          <p:txBody>
            <a:bodyPr spcFirstLastPara="0" vert="horz" wrap="square" lIns="5715" tIns="5715" rIns="5715" bIns="5715" numCol="1" spcCol="1270" anchor="ctr" anchorCtr="0">
              <a:no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000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2">
                      <a:lumMod val="10000"/>
                    </a:schemeClr>
                  </a:solidFill>
                  <a:effectLst/>
                  <a:uLnTx/>
                  <a:uFillTx/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Plan og inngrepsforvaltning</a:t>
              </a:r>
            </a:p>
          </p:txBody>
        </p:sp>
        <p:sp>
          <p:nvSpPr>
            <p:cNvPr id="30" name="TekstSylinder 18">
              <a:extLst>
                <a:ext uri="{FF2B5EF4-FFF2-40B4-BE49-F238E27FC236}">
                  <a16:creationId xmlns:a16="http://schemas.microsoft.com/office/drawing/2014/main" id="{CB50841C-D42A-4CF4-BBA7-32299240DBDF}"/>
                </a:ext>
              </a:extLst>
            </p:cNvPr>
            <p:cNvSpPr txBox="1"/>
            <p:nvPr/>
          </p:nvSpPr>
          <p:spPr>
            <a:xfrm>
              <a:off x="10588079" y="4761565"/>
              <a:ext cx="1457602" cy="514836"/>
            </a:xfrm>
            <a:prstGeom prst="rect">
              <a:avLst/>
            </a:prstGeom>
            <a:solidFill>
              <a:srgbClr val="00ADBA"/>
            </a:solidFill>
            <a:ln>
              <a:noFill/>
            </a:ln>
            <a:effectLst/>
          </p:spPr>
          <p:txBody>
            <a:bodyPr spcFirstLastPara="0" vert="horz" wrap="square" lIns="5715" tIns="5715" rIns="5715" bIns="5715" numCol="1" spcCol="1270" anchor="ctr" anchorCtr="0">
              <a:no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000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2">
                      <a:lumMod val="10000"/>
                    </a:schemeClr>
                  </a:solidFill>
                  <a:effectLst/>
                  <a:uLnTx/>
                  <a:uFillTx/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Forurensning</a:t>
              </a:r>
            </a:p>
          </p:txBody>
        </p:sp>
        <p:cxnSp>
          <p:nvCxnSpPr>
            <p:cNvPr id="31" name="Rett linje 30">
              <a:extLst>
                <a:ext uri="{FF2B5EF4-FFF2-40B4-BE49-F238E27FC236}">
                  <a16:creationId xmlns:a16="http://schemas.microsoft.com/office/drawing/2014/main" id="{B36029B2-1AA2-4DF0-BE39-117940EF5FA9}"/>
                </a:ext>
              </a:extLst>
            </p:cNvPr>
            <p:cNvCxnSpPr/>
            <p:nvPr/>
          </p:nvCxnSpPr>
          <p:spPr>
            <a:xfrm flipV="1">
              <a:off x="6111858" y="2563297"/>
              <a:ext cx="0" cy="235294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</a:ln>
            <a:effectLst/>
          </p:spPr>
        </p:cxnSp>
        <p:sp>
          <p:nvSpPr>
            <p:cNvPr id="32" name="TekstSylinder 21">
              <a:extLst>
                <a:ext uri="{FF2B5EF4-FFF2-40B4-BE49-F238E27FC236}">
                  <a16:creationId xmlns:a16="http://schemas.microsoft.com/office/drawing/2014/main" id="{D2C97F68-26FA-4B40-981F-519CB6E89701}"/>
                </a:ext>
              </a:extLst>
            </p:cNvPr>
            <p:cNvSpPr txBox="1"/>
            <p:nvPr/>
          </p:nvSpPr>
          <p:spPr>
            <a:xfrm>
              <a:off x="3621556" y="3573658"/>
              <a:ext cx="1451013" cy="510696"/>
            </a:xfrm>
            <a:prstGeom prst="rect">
              <a:avLst/>
            </a:prstGeom>
            <a:solidFill>
              <a:srgbClr val="00ADBA"/>
            </a:solidFill>
            <a:ln>
              <a:noFill/>
            </a:ln>
            <a:effectLst/>
          </p:spPr>
          <p:txBody>
            <a:bodyPr spcFirstLastPara="0" vert="horz" wrap="square" lIns="5715" tIns="5715" rIns="5715" bIns="5715" numCol="1" spcCol="1270" anchor="ctr" anchorCtr="0">
              <a:no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000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lang="nb-NO" sz="1100" kern="0" dirty="0">
                  <a:solidFill>
                    <a:schemeClr val="bg2">
                      <a:lumMod val="10000"/>
                    </a:schemeClr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Skogbruk og arealforvaltning</a:t>
              </a:r>
              <a:endParaRPr kumimoji="0" lang="nb-NO" sz="1100" b="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sp>
          <p:nvSpPr>
            <p:cNvPr id="33" name="TekstSylinder 22">
              <a:extLst>
                <a:ext uri="{FF2B5EF4-FFF2-40B4-BE49-F238E27FC236}">
                  <a16:creationId xmlns:a16="http://schemas.microsoft.com/office/drawing/2014/main" id="{70F9CFA9-A3A2-46AC-913B-569EC60DA3DA}"/>
                </a:ext>
              </a:extLst>
            </p:cNvPr>
            <p:cNvSpPr txBox="1"/>
            <p:nvPr/>
          </p:nvSpPr>
          <p:spPr>
            <a:xfrm>
              <a:off x="3621556" y="4164558"/>
              <a:ext cx="1451013" cy="506209"/>
            </a:xfrm>
            <a:prstGeom prst="rect">
              <a:avLst/>
            </a:prstGeom>
            <a:solidFill>
              <a:srgbClr val="00ADBA"/>
            </a:solidFill>
            <a:ln>
              <a:noFill/>
            </a:ln>
            <a:effectLst/>
          </p:spPr>
          <p:txBody>
            <a:bodyPr spcFirstLastPara="0" vert="horz" wrap="square" lIns="5715" tIns="5715" rIns="5715" bIns="5715" numCol="1" spcCol="1270" anchor="ctr" anchorCtr="0">
              <a:no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000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lang="nb-NO" sz="1100" kern="0" dirty="0">
                  <a:solidFill>
                    <a:schemeClr val="bg2">
                      <a:lumMod val="10000"/>
                    </a:schemeClr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J</a:t>
              </a:r>
              <a:r>
                <a:rPr kumimoji="0" lang="nb-NO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2">
                      <a:lumMod val="10000"/>
                    </a:schemeClr>
                  </a:solidFill>
                  <a:effectLst/>
                  <a:uLnTx/>
                  <a:uFillTx/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ordbruk og mat</a:t>
              </a:r>
            </a:p>
          </p:txBody>
        </p:sp>
        <p:cxnSp>
          <p:nvCxnSpPr>
            <p:cNvPr id="34" name="Rett linje 33">
              <a:extLst>
                <a:ext uri="{FF2B5EF4-FFF2-40B4-BE49-F238E27FC236}">
                  <a16:creationId xmlns:a16="http://schemas.microsoft.com/office/drawing/2014/main" id="{A9C96500-43DC-4BB8-B35E-FCB2EB32BCE3}"/>
                </a:ext>
              </a:extLst>
            </p:cNvPr>
            <p:cNvCxnSpPr/>
            <p:nvPr/>
          </p:nvCxnSpPr>
          <p:spPr>
            <a:xfrm flipV="1">
              <a:off x="4332265" y="2563297"/>
              <a:ext cx="0" cy="235294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</a:ln>
            <a:effectLst/>
          </p:spPr>
        </p:cxnSp>
        <p:cxnSp>
          <p:nvCxnSpPr>
            <p:cNvPr id="35" name="Rett linje 34">
              <a:extLst>
                <a:ext uri="{FF2B5EF4-FFF2-40B4-BE49-F238E27FC236}">
                  <a16:creationId xmlns:a16="http://schemas.microsoft.com/office/drawing/2014/main" id="{2D2A9E9E-3185-488C-A108-76BED00E46F3}"/>
                </a:ext>
              </a:extLst>
            </p:cNvPr>
            <p:cNvCxnSpPr/>
            <p:nvPr/>
          </p:nvCxnSpPr>
          <p:spPr>
            <a:xfrm flipV="1">
              <a:off x="11328507" y="2533287"/>
              <a:ext cx="0" cy="235294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</a:ln>
            <a:effectLst/>
          </p:spPr>
        </p:cxnSp>
        <p:sp>
          <p:nvSpPr>
            <p:cNvPr id="36" name="Frihåndsform: figur 35">
              <a:extLst>
                <a:ext uri="{FF2B5EF4-FFF2-40B4-BE49-F238E27FC236}">
                  <a16:creationId xmlns:a16="http://schemas.microsoft.com/office/drawing/2014/main" id="{BCE2EE35-893A-4995-8772-F4D7A5CFE756}"/>
                </a:ext>
              </a:extLst>
            </p:cNvPr>
            <p:cNvSpPr/>
            <p:nvPr/>
          </p:nvSpPr>
          <p:spPr>
            <a:xfrm>
              <a:off x="1781636" y="2779710"/>
              <a:ext cx="1632065" cy="712450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244E"/>
            </a:solidFill>
            <a:ln w="10795" cap="flat" cmpd="sng" algn="ctr">
              <a:noFill/>
              <a:prstDash val="solid"/>
            </a:ln>
            <a:effectLst/>
          </p:spPr>
          <p:txBody>
            <a:bodyPr spcFirstLastPara="0" vert="horz" wrap="square" lIns="6985" tIns="6985" rIns="6985" bIns="6985" numCol="1" spcCol="1270" anchor="ctr" anchorCtr="0">
              <a:no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b-NO" sz="1200" kern="0" dirty="0">
                  <a:solidFill>
                    <a:prstClr val="white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Helse og omsorg</a:t>
              </a:r>
            </a:p>
          </p:txBody>
        </p:sp>
        <p:sp>
          <p:nvSpPr>
            <p:cNvPr id="37" name="Frihåndsform: figur 36">
              <a:extLst>
                <a:ext uri="{FF2B5EF4-FFF2-40B4-BE49-F238E27FC236}">
                  <a16:creationId xmlns:a16="http://schemas.microsoft.com/office/drawing/2014/main" id="{481CFA0D-BE24-4EFD-8DB9-32700283C590}"/>
                </a:ext>
              </a:extLst>
            </p:cNvPr>
            <p:cNvSpPr/>
            <p:nvPr/>
          </p:nvSpPr>
          <p:spPr>
            <a:xfrm>
              <a:off x="3515155" y="2779710"/>
              <a:ext cx="1632065" cy="712450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244E"/>
            </a:solidFill>
            <a:ln w="10795" cap="flat" cmpd="sng" algn="ctr">
              <a:noFill/>
              <a:prstDash val="solid"/>
            </a:ln>
            <a:effectLst/>
          </p:spPr>
          <p:txBody>
            <a:bodyPr spcFirstLastPara="0" vert="horz" wrap="square" lIns="6985" tIns="6985" rIns="6985" bIns="6985" numCol="1" spcCol="1270" anchor="ctr" anchorCtr="0">
              <a:no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b-NO" sz="1200" kern="0" dirty="0">
                  <a:solidFill>
                    <a:prstClr val="white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Landbruk</a:t>
              </a:r>
            </a:p>
          </p:txBody>
        </p:sp>
        <p:sp>
          <p:nvSpPr>
            <p:cNvPr id="38" name="Frihåndsform: figur 37">
              <a:extLst>
                <a:ext uri="{FF2B5EF4-FFF2-40B4-BE49-F238E27FC236}">
                  <a16:creationId xmlns:a16="http://schemas.microsoft.com/office/drawing/2014/main" id="{178B221A-4D14-4A39-AB37-3E7C637590B8}"/>
                </a:ext>
              </a:extLst>
            </p:cNvPr>
            <p:cNvSpPr/>
            <p:nvPr/>
          </p:nvSpPr>
          <p:spPr>
            <a:xfrm>
              <a:off x="8777028" y="2769414"/>
              <a:ext cx="1632065" cy="712450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244E"/>
            </a:solidFill>
            <a:ln w="10795" cap="flat" cmpd="sng" algn="ctr">
              <a:noFill/>
              <a:prstDash val="solid"/>
            </a:ln>
            <a:effectLst/>
          </p:spPr>
          <p:txBody>
            <a:bodyPr spcFirstLastPara="0" vert="horz" wrap="square" lIns="6985" tIns="6985" rIns="6985" bIns="6985" numCol="1" spcCol="1270" anchor="ctr" anchorCtr="0">
              <a:no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b-NO" sz="1200" kern="0" dirty="0">
                  <a:solidFill>
                    <a:prstClr val="white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Kommunal og justis</a:t>
              </a:r>
            </a:p>
          </p:txBody>
        </p:sp>
        <p:sp>
          <p:nvSpPr>
            <p:cNvPr id="39" name="Frihåndsform: figur 38">
              <a:extLst>
                <a:ext uri="{FF2B5EF4-FFF2-40B4-BE49-F238E27FC236}">
                  <a16:creationId xmlns:a16="http://schemas.microsoft.com/office/drawing/2014/main" id="{4F58D057-A453-4ED4-85EE-D530243CC8E0}"/>
                </a:ext>
              </a:extLst>
            </p:cNvPr>
            <p:cNvSpPr/>
            <p:nvPr/>
          </p:nvSpPr>
          <p:spPr>
            <a:xfrm>
              <a:off x="41135" y="2777428"/>
              <a:ext cx="1632065" cy="712450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244E"/>
            </a:solidFill>
            <a:ln w="10795" cap="flat" cmpd="sng" algn="ctr">
              <a:noFill/>
              <a:prstDash val="solid"/>
            </a:ln>
            <a:effectLst/>
          </p:spPr>
          <p:txBody>
            <a:bodyPr spcFirstLastPara="0" vert="horz" wrap="square" lIns="6985" tIns="6985" rIns="6985" bIns="6985" numCol="1" spcCol="1270" anchor="ctr" anchorCtr="0">
              <a:no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b-NO" sz="1200" kern="0" dirty="0">
                  <a:solidFill>
                    <a:prstClr val="white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Oppvekst og velferd</a:t>
              </a:r>
            </a:p>
          </p:txBody>
        </p:sp>
        <p:sp>
          <p:nvSpPr>
            <p:cNvPr id="40" name="Frihåndsform: figur 39">
              <a:extLst>
                <a:ext uri="{FF2B5EF4-FFF2-40B4-BE49-F238E27FC236}">
                  <a16:creationId xmlns:a16="http://schemas.microsoft.com/office/drawing/2014/main" id="{6537141C-EDA3-4CB1-94AD-917FCD0351DF}"/>
                </a:ext>
              </a:extLst>
            </p:cNvPr>
            <p:cNvSpPr/>
            <p:nvPr/>
          </p:nvSpPr>
          <p:spPr>
            <a:xfrm>
              <a:off x="10518800" y="2780284"/>
              <a:ext cx="1632065" cy="712450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244E"/>
            </a:solidFill>
            <a:ln w="10795" cap="flat" cmpd="sng" algn="ctr">
              <a:noFill/>
              <a:prstDash val="solid"/>
            </a:ln>
            <a:effectLst/>
          </p:spPr>
          <p:txBody>
            <a:bodyPr spcFirstLastPara="0" vert="horz" wrap="square" lIns="6985" tIns="6985" rIns="6985" bIns="6985" numCol="1" spcCol="1270" anchor="ctr" anchorCtr="0">
              <a:no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n-NO" sz="1200" kern="0" dirty="0">
                  <a:solidFill>
                    <a:prstClr val="white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Klima og miljø</a:t>
              </a:r>
            </a:p>
          </p:txBody>
        </p:sp>
        <p:sp>
          <p:nvSpPr>
            <p:cNvPr id="41" name="Frihåndsform: figur 40">
              <a:extLst>
                <a:ext uri="{FF2B5EF4-FFF2-40B4-BE49-F238E27FC236}">
                  <a16:creationId xmlns:a16="http://schemas.microsoft.com/office/drawing/2014/main" id="{93DA96C4-5537-4D80-8137-AF5298E0A94F}"/>
                </a:ext>
              </a:extLst>
            </p:cNvPr>
            <p:cNvSpPr/>
            <p:nvPr/>
          </p:nvSpPr>
          <p:spPr>
            <a:xfrm>
              <a:off x="5295826" y="2777428"/>
              <a:ext cx="1632065" cy="712450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244E"/>
            </a:solidFill>
            <a:ln w="10795" cap="flat" cmpd="sng" algn="ctr">
              <a:noFill/>
              <a:prstDash val="solid"/>
            </a:ln>
            <a:effectLst/>
          </p:spPr>
          <p:txBody>
            <a:bodyPr spcFirstLastPara="0" vert="horz" wrap="square" lIns="6985" tIns="6985" rIns="6985" bIns="6985" numCol="1" spcCol="1270" anchor="ctr" anchorCtr="0">
              <a:no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b-NO" sz="1200" b="1" kern="0" dirty="0">
                  <a:solidFill>
                    <a:prstClr val="white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Organisasjon og utvikling</a:t>
              </a:r>
            </a:p>
          </p:txBody>
        </p:sp>
        <p:sp>
          <p:nvSpPr>
            <p:cNvPr id="42" name="TekstSylinder 34">
              <a:extLst>
                <a:ext uri="{FF2B5EF4-FFF2-40B4-BE49-F238E27FC236}">
                  <a16:creationId xmlns:a16="http://schemas.microsoft.com/office/drawing/2014/main" id="{50A1CAFA-0917-420C-A194-47B24B18B9A0}"/>
                </a:ext>
              </a:extLst>
            </p:cNvPr>
            <p:cNvSpPr txBox="1"/>
            <p:nvPr/>
          </p:nvSpPr>
          <p:spPr>
            <a:xfrm>
              <a:off x="126185" y="4168394"/>
              <a:ext cx="1451012" cy="506209"/>
            </a:xfrm>
            <a:prstGeom prst="rect">
              <a:avLst/>
            </a:prstGeom>
            <a:solidFill>
              <a:srgbClr val="00ADBA"/>
            </a:solidFill>
            <a:ln>
              <a:noFill/>
            </a:ln>
            <a:effectLst/>
          </p:spPr>
          <p:txBody>
            <a:bodyPr spcFirstLastPara="0" vert="horz" wrap="square" lIns="5715" tIns="5715" rIns="5715" bIns="5715" numCol="1" spcCol="1270" anchor="ctr" anchorCtr="0">
              <a:no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nb-NO" sz="1100" kern="0" dirty="0">
                  <a:solidFill>
                    <a:schemeClr val="bg2">
                      <a:lumMod val="10000"/>
                    </a:schemeClr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Barnehage</a:t>
              </a:r>
              <a:endParaRPr kumimoji="0" lang="nb-NO" sz="1100" b="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sp>
          <p:nvSpPr>
            <p:cNvPr id="43" name="TekstSylinder 35">
              <a:extLst>
                <a:ext uri="{FF2B5EF4-FFF2-40B4-BE49-F238E27FC236}">
                  <a16:creationId xmlns:a16="http://schemas.microsoft.com/office/drawing/2014/main" id="{26D8E5BC-A3A7-4921-8708-6E9106AB6232}"/>
                </a:ext>
              </a:extLst>
            </p:cNvPr>
            <p:cNvSpPr txBox="1"/>
            <p:nvPr/>
          </p:nvSpPr>
          <p:spPr>
            <a:xfrm>
              <a:off x="123790" y="3578144"/>
              <a:ext cx="1451012" cy="506209"/>
            </a:xfrm>
            <a:prstGeom prst="rect">
              <a:avLst/>
            </a:prstGeom>
            <a:solidFill>
              <a:srgbClr val="00ADBA"/>
            </a:solidFill>
            <a:ln>
              <a:noFill/>
            </a:ln>
            <a:effectLst/>
          </p:spPr>
          <p:txBody>
            <a:bodyPr spcFirstLastPara="0" vert="horz" wrap="square" lIns="5715" tIns="5715" rIns="5715" bIns="5715" numCol="1" spcCol="1270" anchor="ctr" anchorCtr="0">
              <a:no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nb-NO" sz="1100" kern="0" dirty="0">
                  <a:solidFill>
                    <a:schemeClr val="bg2">
                      <a:lumMod val="10000"/>
                    </a:schemeClr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Opplæring</a:t>
              </a:r>
              <a:endParaRPr kumimoji="0" lang="nb-NO" sz="1100" b="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sp>
          <p:nvSpPr>
            <p:cNvPr id="44" name="TekstSylinder 36">
              <a:extLst>
                <a:ext uri="{FF2B5EF4-FFF2-40B4-BE49-F238E27FC236}">
                  <a16:creationId xmlns:a16="http://schemas.microsoft.com/office/drawing/2014/main" id="{24DBA23D-012C-495F-A419-5F68D5DF8414}"/>
                </a:ext>
              </a:extLst>
            </p:cNvPr>
            <p:cNvSpPr txBox="1"/>
            <p:nvPr/>
          </p:nvSpPr>
          <p:spPr>
            <a:xfrm>
              <a:off x="126185" y="5362331"/>
              <a:ext cx="1451012" cy="506209"/>
            </a:xfrm>
            <a:prstGeom prst="rect">
              <a:avLst/>
            </a:prstGeom>
            <a:solidFill>
              <a:srgbClr val="00ADBA"/>
            </a:solidFill>
            <a:ln>
              <a:noFill/>
            </a:ln>
            <a:effectLst/>
          </p:spPr>
          <p:txBody>
            <a:bodyPr spcFirstLastPara="0" vert="horz" wrap="square" lIns="5715" tIns="5715" rIns="5715" bIns="5715" numCol="1" spcCol="1270" anchor="ctr" anchorCtr="0">
              <a:no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000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2">
                      <a:lumMod val="10000"/>
                    </a:schemeClr>
                  </a:solidFill>
                  <a:effectLst/>
                  <a:uLnTx/>
                  <a:uFillTx/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Barnevern</a:t>
              </a:r>
            </a:p>
          </p:txBody>
        </p:sp>
        <p:sp>
          <p:nvSpPr>
            <p:cNvPr id="45" name="TekstSylinder 37">
              <a:extLst>
                <a:ext uri="{FF2B5EF4-FFF2-40B4-BE49-F238E27FC236}">
                  <a16:creationId xmlns:a16="http://schemas.microsoft.com/office/drawing/2014/main" id="{841235C7-2590-427C-B228-71EA12356E7E}"/>
                </a:ext>
              </a:extLst>
            </p:cNvPr>
            <p:cNvSpPr txBox="1"/>
            <p:nvPr/>
          </p:nvSpPr>
          <p:spPr>
            <a:xfrm>
              <a:off x="126185" y="4767856"/>
              <a:ext cx="1451012" cy="506209"/>
            </a:xfrm>
            <a:prstGeom prst="rect">
              <a:avLst/>
            </a:prstGeom>
            <a:solidFill>
              <a:srgbClr val="00ADBA"/>
            </a:solidFill>
            <a:ln>
              <a:noFill/>
            </a:ln>
            <a:effectLst/>
          </p:spPr>
          <p:txBody>
            <a:bodyPr spcFirstLastPara="0" vert="horz" wrap="square" lIns="5715" tIns="5715" rIns="5715" bIns="5715" numCol="1" spcCol="1270" anchor="ctr" anchorCtr="0">
              <a:no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nb-NO" sz="1100" kern="0" dirty="0">
                  <a:solidFill>
                    <a:schemeClr val="bg2">
                      <a:lumMod val="10000"/>
                    </a:schemeClr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NAV og sosiale tjenester</a:t>
              </a:r>
              <a:endParaRPr kumimoji="0" lang="nb-NO" sz="1100" b="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sp>
          <p:nvSpPr>
            <p:cNvPr id="46" name="TekstSylinder 38">
              <a:extLst>
                <a:ext uri="{FF2B5EF4-FFF2-40B4-BE49-F238E27FC236}">
                  <a16:creationId xmlns:a16="http://schemas.microsoft.com/office/drawing/2014/main" id="{16D2FC19-C2C1-4CFA-9A84-A9B2460FCE1D}"/>
                </a:ext>
              </a:extLst>
            </p:cNvPr>
            <p:cNvSpPr txBox="1"/>
            <p:nvPr/>
          </p:nvSpPr>
          <p:spPr>
            <a:xfrm>
              <a:off x="8874612" y="4734772"/>
              <a:ext cx="1451012" cy="506209"/>
            </a:xfrm>
            <a:prstGeom prst="rect">
              <a:avLst/>
            </a:prstGeom>
            <a:solidFill>
              <a:srgbClr val="00ADBA"/>
            </a:solidFill>
            <a:ln>
              <a:noFill/>
            </a:ln>
            <a:effectLst/>
          </p:spPr>
          <p:txBody>
            <a:bodyPr spcFirstLastPara="0" vert="horz" wrap="square" lIns="5715" tIns="5715" rIns="5715" bIns="5715" numCol="1" spcCol="1270" anchor="ctr" anchorCtr="0">
              <a:no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nb-NO" sz="1100" kern="0" dirty="0">
                  <a:solidFill>
                    <a:schemeClr val="bg2">
                      <a:lumMod val="10000"/>
                    </a:schemeClr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Vergemål og bevilling</a:t>
              </a:r>
              <a:endParaRPr kumimoji="0" lang="nb-NO" sz="1100" b="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sp>
          <p:nvSpPr>
            <p:cNvPr id="47" name="TekstSylinder 39">
              <a:extLst>
                <a:ext uri="{FF2B5EF4-FFF2-40B4-BE49-F238E27FC236}">
                  <a16:creationId xmlns:a16="http://schemas.microsoft.com/office/drawing/2014/main" id="{4A71EE21-B0DC-422D-B77A-EF55427DC899}"/>
                </a:ext>
              </a:extLst>
            </p:cNvPr>
            <p:cNvSpPr txBox="1"/>
            <p:nvPr/>
          </p:nvSpPr>
          <p:spPr>
            <a:xfrm>
              <a:off x="8880443" y="4155835"/>
              <a:ext cx="1451012" cy="506209"/>
            </a:xfrm>
            <a:prstGeom prst="rect">
              <a:avLst/>
            </a:prstGeom>
            <a:solidFill>
              <a:srgbClr val="00ADBA"/>
            </a:solidFill>
            <a:ln>
              <a:noFill/>
            </a:ln>
            <a:effectLst/>
          </p:spPr>
          <p:txBody>
            <a:bodyPr spcFirstLastPara="0" vert="horz" wrap="square" lIns="5715" tIns="5715" rIns="5715" bIns="5715" numCol="1" spcCol="1270" anchor="ctr" anchorCtr="0">
              <a:no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nb-NO" sz="1100" kern="0">
                  <a:solidFill>
                    <a:schemeClr val="bg2">
                      <a:lumMod val="10000"/>
                    </a:schemeClr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Samordnings-seksjonen</a:t>
              </a:r>
              <a:endParaRPr lang="nb-NO" sz="1100" kern="0" dirty="0">
                <a:solidFill>
                  <a:schemeClr val="bg2">
                    <a:lumMod val="10000"/>
                  </a:schemeClr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sp>
          <p:nvSpPr>
            <p:cNvPr id="48" name="TekstSylinder 40">
              <a:extLst>
                <a:ext uri="{FF2B5EF4-FFF2-40B4-BE49-F238E27FC236}">
                  <a16:creationId xmlns:a16="http://schemas.microsoft.com/office/drawing/2014/main" id="{4C4E98B8-2C09-4F3A-83FF-2548DEF43A53}"/>
                </a:ext>
              </a:extLst>
            </p:cNvPr>
            <p:cNvSpPr txBox="1"/>
            <p:nvPr/>
          </p:nvSpPr>
          <p:spPr>
            <a:xfrm>
              <a:off x="1867826" y="3575900"/>
              <a:ext cx="1451012" cy="506209"/>
            </a:xfrm>
            <a:prstGeom prst="rect">
              <a:avLst/>
            </a:prstGeom>
            <a:solidFill>
              <a:srgbClr val="00ADBA"/>
            </a:solidFill>
            <a:ln>
              <a:noFill/>
            </a:ln>
            <a:effectLst/>
          </p:spPr>
          <p:txBody>
            <a:bodyPr spcFirstLastPara="0" vert="horz" wrap="square" lIns="5715" tIns="5715" rIns="5715" bIns="5715" numCol="1" spcCol="1270" anchor="ctr" anchorCtr="0">
              <a:no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nb-NO" sz="1100" kern="0" dirty="0">
                  <a:solidFill>
                    <a:schemeClr val="bg2">
                      <a:lumMod val="10000"/>
                    </a:schemeClr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Rettsikkerhet</a:t>
              </a:r>
              <a:endParaRPr kumimoji="0" lang="nb-NO" sz="1100" b="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sp>
          <p:nvSpPr>
            <p:cNvPr id="49" name="TekstSylinder 41">
              <a:extLst>
                <a:ext uri="{FF2B5EF4-FFF2-40B4-BE49-F238E27FC236}">
                  <a16:creationId xmlns:a16="http://schemas.microsoft.com/office/drawing/2014/main" id="{EE1CED98-CFDC-4842-82AD-6E40814905DD}"/>
                </a:ext>
              </a:extLst>
            </p:cNvPr>
            <p:cNvSpPr txBox="1"/>
            <p:nvPr/>
          </p:nvSpPr>
          <p:spPr>
            <a:xfrm>
              <a:off x="8874612" y="5310210"/>
              <a:ext cx="1451012" cy="506209"/>
            </a:xfrm>
            <a:prstGeom prst="rect">
              <a:avLst/>
            </a:prstGeom>
            <a:solidFill>
              <a:srgbClr val="00ADBA"/>
            </a:solidFill>
            <a:ln>
              <a:noFill/>
            </a:ln>
            <a:effectLst/>
          </p:spPr>
          <p:txBody>
            <a:bodyPr spcFirstLastPara="0" vert="horz" wrap="square" lIns="5715" tIns="5715" rIns="5715" bIns="5715" numCol="1" spcCol="1270" anchor="ctr" anchorCtr="0">
              <a:no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nb-NO" sz="1100" kern="0" dirty="0">
                  <a:solidFill>
                    <a:schemeClr val="bg2">
                      <a:lumMod val="10000"/>
                    </a:schemeClr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Samfunnssikkerhet og beredskap</a:t>
              </a:r>
              <a:endParaRPr kumimoji="0" lang="nb-NO" sz="1100" b="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sp>
          <p:nvSpPr>
            <p:cNvPr id="50" name="TekstSylinder 42">
              <a:extLst>
                <a:ext uri="{FF2B5EF4-FFF2-40B4-BE49-F238E27FC236}">
                  <a16:creationId xmlns:a16="http://schemas.microsoft.com/office/drawing/2014/main" id="{8612EBE8-730A-4D16-B22D-3DC9782F54C1}"/>
                </a:ext>
              </a:extLst>
            </p:cNvPr>
            <p:cNvSpPr txBox="1"/>
            <p:nvPr/>
          </p:nvSpPr>
          <p:spPr>
            <a:xfrm>
              <a:off x="1867826" y="4162315"/>
              <a:ext cx="1451012" cy="506209"/>
            </a:xfrm>
            <a:prstGeom prst="rect">
              <a:avLst/>
            </a:prstGeom>
            <a:solidFill>
              <a:srgbClr val="00ADBA"/>
            </a:solidFill>
            <a:ln>
              <a:noFill/>
            </a:ln>
            <a:effectLst/>
          </p:spPr>
          <p:txBody>
            <a:bodyPr spcFirstLastPara="0" vert="horz" wrap="square" lIns="5715" tIns="5715" rIns="5715" bIns="5715" numCol="1" spcCol="1270" anchor="ctr" anchorCtr="0">
              <a:no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nb-NO" sz="1100" kern="0" dirty="0">
                  <a:solidFill>
                    <a:schemeClr val="bg2">
                      <a:lumMod val="10000"/>
                    </a:schemeClr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Utvikling</a:t>
              </a:r>
              <a:endParaRPr kumimoji="0" lang="nb-NO" sz="1100" b="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sp>
          <p:nvSpPr>
            <p:cNvPr id="51" name="TekstSylinder 43">
              <a:extLst>
                <a:ext uri="{FF2B5EF4-FFF2-40B4-BE49-F238E27FC236}">
                  <a16:creationId xmlns:a16="http://schemas.microsoft.com/office/drawing/2014/main" id="{214B963D-1B84-45D1-85F5-1D74DF2AAA4F}"/>
                </a:ext>
              </a:extLst>
            </p:cNvPr>
            <p:cNvSpPr txBox="1"/>
            <p:nvPr/>
          </p:nvSpPr>
          <p:spPr>
            <a:xfrm>
              <a:off x="8874612" y="3580397"/>
              <a:ext cx="1451012" cy="506209"/>
            </a:xfrm>
            <a:prstGeom prst="rect">
              <a:avLst/>
            </a:prstGeom>
            <a:solidFill>
              <a:srgbClr val="00ADBA"/>
            </a:solidFill>
            <a:ln>
              <a:noFill/>
            </a:ln>
            <a:effectLst/>
          </p:spPr>
          <p:txBody>
            <a:bodyPr spcFirstLastPara="0" vert="horz" wrap="square" lIns="5715" tIns="5715" rIns="5715" bIns="5715" numCol="1" spcCol="1270" anchor="ctr" anchorCtr="0">
              <a:no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nb-NO" sz="1100" kern="0" dirty="0">
                  <a:solidFill>
                    <a:schemeClr val="bg2">
                      <a:lumMod val="10000"/>
                    </a:schemeClr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Juridisk seksjon</a:t>
              </a:r>
            </a:p>
          </p:txBody>
        </p:sp>
        <p:sp>
          <p:nvSpPr>
            <p:cNvPr id="52" name="Frihåndsform: figur 51">
              <a:extLst>
                <a:ext uri="{FF2B5EF4-FFF2-40B4-BE49-F238E27FC236}">
                  <a16:creationId xmlns:a16="http://schemas.microsoft.com/office/drawing/2014/main" id="{50F619A4-037C-40FE-A828-90AA98787856}"/>
                </a:ext>
              </a:extLst>
            </p:cNvPr>
            <p:cNvSpPr/>
            <p:nvPr/>
          </p:nvSpPr>
          <p:spPr>
            <a:xfrm>
              <a:off x="4883687" y="218287"/>
              <a:ext cx="3007810" cy="982100"/>
            </a:xfrm>
            <a:custGeom>
              <a:avLst/>
              <a:gdLst>
                <a:gd name="connsiteX0" fmla="*/ 0 w 2018883"/>
                <a:gd name="connsiteY0" fmla="*/ 0 h 800384"/>
                <a:gd name="connsiteX1" fmla="*/ 2018883 w 2018883"/>
                <a:gd name="connsiteY1" fmla="*/ 0 h 800384"/>
                <a:gd name="connsiteX2" fmla="*/ 2018883 w 2018883"/>
                <a:gd name="connsiteY2" fmla="*/ 800384 h 800384"/>
                <a:gd name="connsiteX3" fmla="*/ 0 w 2018883"/>
                <a:gd name="connsiteY3" fmla="*/ 800384 h 800384"/>
                <a:gd name="connsiteX4" fmla="*/ 0 w 2018883"/>
                <a:gd name="connsiteY4" fmla="*/ 0 h 80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18883" h="800384">
                  <a:moveTo>
                    <a:pt x="0" y="0"/>
                  </a:moveTo>
                  <a:lnTo>
                    <a:pt x="2018883" y="0"/>
                  </a:lnTo>
                  <a:lnTo>
                    <a:pt x="2018883" y="800384"/>
                  </a:lnTo>
                  <a:lnTo>
                    <a:pt x="0" y="8003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244E"/>
            </a:solidFill>
            <a:ln w="10795" cap="flat" cmpd="sng" algn="ctr">
              <a:noFill/>
              <a:prstDash val="solid"/>
            </a:ln>
            <a:effectLst/>
          </p:spPr>
          <p:txBody>
            <a:bodyPr spcFirstLastPara="0" vert="horz" wrap="square" lIns="7620" tIns="7620" rIns="7620" bIns="7620" numCol="1" spcCol="1270" anchor="ctr" anchorCtr="0">
              <a:no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nb-NO" sz="1200" kern="0" dirty="0">
                  <a:solidFill>
                    <a:prstClr val="white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Statsforvalter</a:t>
              </a:r>
            </a:p>
            <a:p>
              <a:pPr marL="0" marR="0" lvl="0" indent="0" algn="ctr" defTabSz="5334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nb-NO" sz="90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nb-NO" sz="1200" kern="0" dirty="0">
                  <a:solidFill>
                    <a:prstClr val="white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Assisterende </a:t>
              </a:r>
              <a:r>
                <a:rPr kumimoji="0" lang="nb-NO" sz="120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s</a:t>
              </a:r>
              <a:r>
                <a:rPr lang="nb-NO" sz="1200" kern="0" dirty="0" err="1">
                  <a:solidFill>
                    <a:prstClr val="white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tatsforvalter</a:t>
              </a:r>
              <a:endParaRPr lang="nb-NO" sz="1200" kern="0" dirty="0">
                <a:solidFill>
                  <a:prstClr val="white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sp>
          <p:nvSpPr>
            <p:cNvPr id="53" name="Frihåndsform: figur 52">
              <a:extLst>
                <a:ext uri="{FF2B5EF4-FFF2-40B4-BE49-F238E27FC236}">
                  <a16:creationId xmlns:a16="http://schemas.microsoft.com/office/drawing/2014/main" id="{544D1254-76CA-4D38-BACE-B350AAD19F70}"/>
                </a:ext>
              </a:extLst>
            </p:cNvPr>
            <p:cNvSpPr/>
            <p:nvPr/>
          </p:nvSpPr>
          <p:spPr>
            <a:xfrm>
              <a:off x="7030946" y="2778567"/>
              <a:ext cx="1632065" cy="712450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244E"/>
            </a:solidFill>
            <a:ln w="10795" cap="flat" cmpd="sng" algn="ctr">
              <a:noFill/>
              <a:prstDash val="solid"/>
            </a:ln>
            <a:effectLst/>
          </p:spPr>
          <p:txBody>
            <a:bodyPr spcFirstLastPara="0" vert="horz" wrap="square" lIns="6985" tIns="6985" rIns="6985" bIns="6985" numCol="1" spcCol="1270" anchor="ctr" anchorCtr="0">
              <a:no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b-NO" sz="1200" kern="0" dirty="0">
                  <a:solidFill>
                    <a:prstClr val="white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Reindrift</a:t>
              </a:r>
            </a:p>
          </p:txBody>
        </p:sp>
        <p:cxnSp>
          <p:nvCxnSpPr>
            <p:cNvPr id="54" name="Rett linje 53">
              <a:extLst>
                <a:ext uri="{FF2B5EF4-FFF2-40B4-BE49-F238E27FC236}">
                  <a16:creationId xmlns:a16="http://schemas.microsoft.com/office/drawing/2014/main" id="{F92AB531-07A3-4582-AA9D-C85E1CA1761B}"/>
                </a:ext>
              </a:extLst>
            </p:cNvPr>
            <p:cNvCxnSpPr/>
            <p:nvPr/>
          </p:nvCxnSpPr>
          <p:spPr>
            <a:xfrm flipV="1">
              <a:off x="7820319" y="2544416"/>
              <a:ext cx="0" cy="235294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</a:ln>
            <a:effectLst/>
          </p:spPr>
        </p:cxnSp>
      </p:grpSp>
      <p:sp>
        <p:nvSpPr>
          <p:cNvPr id="55" name="Frihåndsform: figur 54">
            <a:extLst>
              <a:ext uri="{FF2B5EF4-FFF2-40B4-BE49-F238E27FC236}">
                <a16:creationId xmlns:a16="http://schemas.microsoft.com/office/drawing/2014/main" id="{704373E3-6BDB-426E-BE72-162E6BF0B6C2}"/>
              </a:ext>
            </a:extLst>
          </p:cNvPr>
          <p:cNvSpPr/>
          <p:nvPr userDrawn="1"/>
        </p:nvSpPr>
        <p:spPr>
          <a:xfrm>
            <a:off x="4545231" y="1232219"/>
            <a:ext cx="1594328" cy="752888"/>
          </a:xfrm>
          <a:custGeom>
            <a:avLst/>
            <a:gdLst>
              <a:gd name="connsiteX0" fmla="*/ 0 w 1268397"/>
              <a:gd name="connsiteY0" fmla="*/ 0 h 634198"/>
              <a:gd name="connsiteX1" fmla="*/ 1268397 w 1268397"/>
              <a:gd name="connsiteY1" fmla="*/ 0 h 634198"/>
              <a:gd name="connsiteX2" fmla="*/ 1268397 w 1268397"/>
              <a:gd name="connsiteY2" fmla="*/ 634198 h 634198"/>
              <a:gd name="connsiteX3" fmla="*/ 0 w 1268397"/>
              <a:gd name="connsiteY3" fmla="*/ 634198 h 634198"/>
              <a:gd name="connsiteX4" fmla="*/ 0 w 1268397"/>
              <a:gd name="connsiteY4" fmla="*/ 0 h 634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8397" h="634198">
                <a:moveTo>
                  <a:pt x="0" y="0"/>
                </a:moveTo>
                <a:lnTo>
                  <a:pt x="1268397" y="0"/>
                </a:lnTo>
                <a:lnTo>
                  <a:pt x="1268397" y="634198"/>
                </a:lnTo>
                <a:lnTo>
                  <a:pt x="0" y="634198"/>
                </a:lnTo>
                <a:lnTo>
                  <a:pt x="0" y="0"/>
                </a:lnTo>
                <a:close/>
              </a:path>
            </a:pathLst>
          </a:custGeom>
          <a:solidFill>
            <a:srgbClr val="B3D6D9"/>
          </a:solidFill>
          <a:ln w="10795" cap="flat" cmpd="sng" algn="ctr">
            <a:noFill/>
            <a:prstDash val="solid"/>
          </a:ln>
          <a:effectLst/>
        </p:spPr>
        <p:txBody>
          <a:bodyPr spcFirstLastPara="0" vert="horz" wrap="square" lIns="6985" tIns="6985" rIns="6985" bIns="6985" numCol="1" spcCol="1270" anchor="ctr" anchorCtr="0">
            <a:noAutofit/>
          </a:bodyPr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nb-NO" sz="1200" kern="0" dirty="0">
                <a:solidFill>
                  <a:schemeClr val="bg2">
                    <a:lumMod val="10000"/>
                  </a:schemeClr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Kommunikasjon og</a:t>
            </a:r>
          </a:p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nb-NO" sz="1200" kern="0" dirty="0">
                <a:solidFill>
                  <a:schemeClr val="bg2">
                    <a:lumMod val="10000"/>
                  </a:schemeClr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lederstøtte</a:t>
            </a:r>
            <a:endParaRPr lang="nb-NO" sz="1200" b="1" kern="0" dirty="0">
              <a:solidFill>
                <a:schemeClr val="bg2">
                  <a:lumMod val="10000"/>
                </a:schemeClr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050294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(mønster18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1"/>
            <a:ext cx="12192000" cy="67992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Plassholder for tekst 3">
            <a:extLst>
              <a:ext uri="{FF2B5EF4-FFF2-40B4-BE49-F238E27FC236}">
                <a16:creationId xmlns:a16="http://schemas.microsoft.com/office/drawing/2014/main" id="{E70143AF-2558-4FEB-AF3E-6C88B37148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833" y="3733923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accent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17" name="Plassholder for tekst 3">
            <a:extLst>
              <a:ext uri="{FF2B5EF4-FFF2-40B4-BE49-F238E27FC236}">
                <a16:creationId xmlns:a16="http://schemas.microsoft.com/office/drawing/2014/main" id="{A62F7FAD-99C7-4359-96AB-324677440D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832" y="4035747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e-postadresse(r) her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7224D097-B02F-40B5-BE7A-C234A9C366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9829" y="4186660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ett eller flere telefonnummer</a:t>
            </a:r>
          </a:p>
        </p:txBody>
      </p:sp>
      <p:sp>
        <p:nvSpPr>
          <p:cNvPr id="20" name="Plassholder for tekst 3">
            <a:extLst>
              <a:ext uri="{FF2B5EF4-FFF2-40B4-BE49-F238E27FC236}">
                <a16:creationId xmlns:a16="http://schemas.microsoft.com/office/drawing/2014/main" id="{83A10224-0C9E-49D9-8C00-D3413A8BD8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9834" y="3884835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27" name="Plassholder for tekst 26">
            <a:extLst>
              <a:ext uri="{FF2B5EF4-FFF2-40B4-BE49-F238E27FC236}">
                <a16:creationId xmlns:a16="http://schemas.microsoft.com/office/drawing/2014/main" id="{97509EE8-C1C3-4919-B331-CA5F186927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5689" y="873125"/>
            <a:ext cx="3348034" cy="2320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Klikk her for å sette inn en avsluttende tekst.</a:t>
            </a:r>
            <a:br>
              <a:rPr lang="nb-NO" dirty="0"/>
            </a:br>
            <a:r>
              <a:rPr lang="nb-NO" dirty="0"/>
              <a:t> </a:t>
            </a:r>
            <a:br>
              <a:rPr lang="nb-NO" dirty="0"/>
            </a:br>
            <a:r>
              <a:rPr lang="nb-NO" dirty="0"/>
              <a:t>For eksempel en kort oppsummering, nyttige lenker, huskeliste eller neste møtedato.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487B7658-DA41-4D1E-81F6-F489F6F010C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53" r="6209" b="15925"/>
          <a:stretch/>
        </p:blipFill>
        <p:spPr>
          <a:xfrm>
            <a:off x="4961603" y="-1"/>
            <a:ext cx="7230397" cy="6858001"/>
          </a:xfrm>
          <a:prstGeom prst="rect">
            <a:avLst/>
          </a:prstGeom>
        </p:spPr>
      </p:pic>
      <p:sp>
        <p:nvSpPr>
          <p:cNvPr id="19" name="TekstSylinder 18">
            <a:extLst>
              <a:ext uri="{FF2B5EF4-FFF2-40B4-BE49-F238E27FC236}">
                <a16:creationId xmlns:a16="http://schemas.microsoft.com/office/drawing/2014/main" id="{386F416E-DCDD-D943-A517-E77ED9881F89}"/>
              </a:ext>
            </a:extLst>
          </p:cNvPr>
          <p:cNvSpPr txBox="1"/>
          <p:nvPr userDrawn="1"/>
        </p:nvSpPr>
        <p:spPr>
          <a:xfrm>
            <a:off x="959829" y="5857083"/>
            <a:ext cx="2571094" cy="55399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b-NO" sz="1000" i="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b-NO" sz="1000" i="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Facebook</a:t>
            </a:r>
            <a:r>
              <a:rPr lang="nb-NO" sz="1000" i="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b-NO" sz="1000" i="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StatsforvaltereniTrondelag</a:t>
            </a:r>
            <a:endParaRPr lang="nb-NO" sz="1000" i="0" kern="1200" dirty="0">
              <a:solidFill>
                <a:schemeClr val="bg1"/>
              </a:solidFill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Nettside</a:t>
            </a:r>
            <a:r>
              <a:rPr lang="nb-NO" sz="1000" i="0" kern="12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Statsforvalteren.no/</a:t>
            </a:r>
            <a:r>
              <a:rPr lang="nb-NO" sz="1000" i="0" kern="12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Trondelag</a:t>
            </a:r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500C3C50-FBE4-46EE-B152-E432740BFA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5955" y="4875120"/>
            <a:ext cx="4114798" cy="1246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2761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12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(mønster15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1"/>
            <a:ext cx="12192000" cy="67992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Plassholder for tekst 3">
            <a:extLst>
              <a:ext uri="{FF2B5EF4-FFF2-40B4-BE49-F238E27FC236}">
                <a16:creationId xmlns:a16="http://schemas.microsoft.com/office/drawing/2014/main" id="{E70143AF-2558-4FEB-AF3E-6C88B37148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833" y="3733923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accent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17" name="Plassholder for tekst 3">
            <a:extLst>
              <a:ext uri="{FF2B5EF4-FFF2-40B4-BE49-F238E27FC236}">
                <a16:creationId xmlns:a16="http://schemas.microsoft.com/office/drawing/2014/main" id="{A62F7FAD-99C7-4359-96AB-324677440D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832" y="4035747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e-postadresse(r) her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7224D097-B02F-40B5-BE7A-C234A9C366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9829" y="4186660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ett eller flere telefonnummer</a:t>
            </a:r>
          </a:p>
        </p:txBody>
      </p:sp>
      <p:sp>
        <p:nvSpPr>
          <p:cNvPr id="20" name="Plassholder for tekst 3">
            <a:extLst>
              <a:ext uri="{FF2B5EF4-FFF2-40B4-BE49-F238E27FC236}">
                <a16:creationId xmlns:a16="http://schemas.microsoft.com/office/drawing/2014/main" id="{83A10224-0C9E-49D9-8C00-D3413A8BD8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9834" y="3884835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27" name="Plassholder for tekst 26">
            <a:extLst>
              <a:ext uri="{FF2B5EF4-FFF2-40B4-BE49-F238E27FC236}">
                <a16:creationId xmlns:a16="http://schemas.microsoft.com/office/drawing/2014/main" id="{97509EE8-C1C3-4919-B331-CA5F186927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5689" y="873125"/>
            <a:ext cx="3348034" cy="2320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Klikk her for å sette inn en avsluttende tekst.</a:t>
            </a:r>
            <a:br>
              <a:rPr lang="nb-NO" dirty="0"/>
            </a:br>
            <a:r>
              <a:rPr lang="nb-NO" dirty="0"/>
              <a:t> </a:t>
            </a:r>
            <a:br>
              <a:rPr lang="nb-NO" dirty="0"/>
            </a:br>
            <a:r>
              <a:rPr lang="nb-NO" dirty="0"/>
              <a:t>For eksempel en kort oppsummering, nyttige lenker, huskeliste eller neste møtedato.</a:t>
            </a:r>
          </a:p>
        </p:txBody>
      </p:sp>
      <p:pic>
        <p:nvPicPr>
          <p:cNvPr id="21" name="Bilde 20">
            <a:extLst>
              <a:ext uri="{FF2B5EF4-FFF2-40B4-BE49-F238E27FC236}">
                <a16:creationId xmlns:a16="http://schemas.microsoft.com/office/drawing/2014/main" id="{60EAC154-F940-43C5-A5CE-3FE67FF8AA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69"/>
          <a:stretch/>
        </p:blipFill>
        <p:spPr>
          <a:xfrm>
            <a:off x="5043433" y="283407"/>
            <a:ext cx="7148568" cy="6412977"/>
          </a:xfrm>
          <a:prstGeom prst="rect">
            <a:avLst/>
          </a:prstGeom>
        </p:spPr>
      </p:pic>
      <p:pic>
        <p:nvPicPr>
          <p:cNvPr id="15" name="Bilde 14">
            <a:extLst>
              <a:ext uri="{FF2B5EF4-FFF2-40B4-BE49-F238E27FC236}">
                <a16:creationId xmlns:a16="http://schemas.microsoft.com/office/drawing/2014/main" id="{20C5837D-520B-4868-BA06-253D8CD0754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2098" y="4875458"/>
            <a:ext cx="4114798" cy="1246784"/>
          </a:xfrm>
          <a:prstGeom prst="rect">
            <a:avLst/>
          </a:prstGeom>
        </p:spPr>
      </p:pic>
      <p:sp>
        <p:nvSpPr>
          <p:cNvPr id="19" name="TekstSylinder 18">
            <a:extLst>
              <a:ext uri="{FF2B5EF4-FFF2-40B4-BE49-F238E27FC236}">
                <a16:creationId xmlns:a16="http://schemas.microsoft.com/office/drawing/2014/main" id="{A1683AB1-BC2F-474F-9D0F-EE2C330A53E1}"/>
              </a:ext>
            </a:extLst>
          </p:cNvPr>
          <p:cNvSpPr txBox="1"/>
          <p:nvPr userDrawn="1"/>
        </p:nvSpPr>
        <p:spPr>
          <a:xfrm>
            <a:off x="959829" y="5857083"/>
            <a:ext cx="2571094" cy="55399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b-NO" sz="1000" i="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b-NO" sz="1000" i="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Facebook</a:t>
            </a:r>
            <a:r>
              <a:rPr lang="nb-NO" sz="1000" i="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b-NO" sz="1000" i="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StatsforvaltereniTrondelag</a:t>
            </a:r>
            <a:endParaRPr lang="nb-NO" sz="1000" i="0" kern="1200" dirty="0">
              <a:solidFill>
                <a:schemeClr val="bg1"/>
              </a:solidFill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Nettside</a:t>
            </a:r>
            <a:r>
              <a:rPr lang="nb-NO" sz="1000" i="0" kern="12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Statsforvalteren.no/</a:t>
            </a:r>
            <a:r>
              <a:rPr lang="nb-NO" sz="1000" i="0" kern="12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Trondelag</a:t>
            </a:r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9896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12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halv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1"/>
            <a:ext cx="4876801" cy="67992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Plassholder for tekst 3">
            <a:extLst>
              <a:ext uri="{FF2B5EF4-FFF2-40B4-BE49-F238E27FC236}">
                <a16:creationId xmlns:a16="http://schemas.microsoft.com/office/drawing/2014/main" id="{E70143AF-2558-4FEB-AF3E-6C88B37148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833" y="3733923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accent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17" name="Plassholder for tekst 3">
            <a:extLst>
              <a:ext uri="{FF2B5EF4-FFF2-40B4-BE49-F238E27FC236}">
                <a16:creationId xmlns:a16="http://schemas.microsoft.com/office/drawing/2014/main" id="{A62F7FAD-99C7-4359-96AB-324677440D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832" y="4035747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e-postadresse(r) her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7224D097-B02F-40B5-BE7A-C234A9C366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9829" y="4186660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ett eller flere telefonnummer</a:t>
            </a:r>
          </a:p>
        </p:txBody>
      </p:sp>
      <p:sp>
        <p:nvSpPr>
          <p:cNvPr id="20" name="Plassholder for tekst 3">
            <a:extLst>
              <a:ext uri="{FF2B5EF4-FFF2-40B4-BE49-F238E27FC236}">
                <a16:creationId xmlns:a16="http://schemas.microsoft.com/office/drawing/2014/main" id="{83A10224-0C9E-49D9-8C00-D3413A8BD8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9834" y="3884835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27" name="Plassholder for tekst 26">
            <a:extLst>
              <a:ext uri="{FF2B5EF4-FFF2-40B4-BE49-F238E27FC236}">
                <a16:creationId xmlns:a16="http://schemas.microsoft.com/office/drawing/2014/main" id="{97509EE8-C1C3-4919-B331-CA5F186927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5689" y="873125"/>
            <a:ext cx="3348034" cy="2320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Klikk her for å sette inn en avsluttende tekst.</a:t>
            </a:r>
            <a:br>
              <a:rPr lang="nb-NO" dirty="0"/>
            </a:br>
            <a:r>
              <a:rPr lang="nb-NO" dirty="0"/>
              <a:t> </a:t>
            </a:r>
            <a:br>
              <a:rPr lang="nb-NO" dirty="0"/>
            </a:br>
            <a:r>
              <a:rPr lang="nb-NO" dirty="0"/>
              <a:t>For eksempel en kort oppsummering, nyttige lenker, huskeliste eller neste møtedato.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1A63ECB9-4EC1-46DE-8ABB-66086258A46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876801" y="-58"/>
            <a:ext cx="7315200" cy="685805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Klikk på ikonet for å sette inn bilde som passer til den avsluttende siden din. </a:t>
            </a:r>
            <a:br>
              <a:rPr lang="nb-NO" dirty="0"/>
            </a:br>
            <a:br>
              <a:rPr lang="nb-NO" dirty="0"/>
            </a:br>
            <a:endParaRPr lang="nb-NO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nb-NO" dirty="0"/>
            </a:br>
            <a:r>
              <a:rPr lang="nb-NO" dirty="0"/>
              <a:t>Har du ikke bilde som passer til tema, kan du bruke en </a:t>
            </a:r>
            <a:r>
              <a:rPr lang="nb-NO" dirty="0" err="1"/>
              <a:t>malside</a:t>
            </a:r>
            <a:r>
              <a:rPr lang="nb-NO" dirty="0"/>
              <a:t> uten bilde. </a:t>
            </a:r>
          </a:p>
          <a:p>
            <a:endParaRPr lang="nb-NO" dirty="0"/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8E4FBD05-0A6D-4BD8-AE79-60648C6B13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48" t="11944" r="-1077" b="14626"/>
          <a:stretch/>
        </p:blipFill>
        <p:spPr>
          <a:xfrm>
            <a:off x="0" y="-57"/>
            <a:ext cx="1113338" cy="6858057"/>
          </a:xfrm>
          <a:prstGeom prst="rect">
            <a:avLst/>
          </a:prstGeom>
        </p:spPr>
      </p:pic>
      <p:sp>
        <p:nvSpPr>
          <p:cNvPr id="28" name="Plassholder for tekst 3">
            <a:extLst>
              <a:ext uri="{FF2B5EF4-FFF2-40B4-BE49-F238E27FC236}">
                <a16:creationId xmlns:a16="http://schemas.microsoft.com/office/drawing/2014/main" id="{57DB4D93-69C3-4C85-94B3-FB1CCCAD82C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534401" y="6578104"/>
            <a:ext cx="3345074" cy="181967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 algn="r">
              <a:buNone/>
              <a:defRPr sz="700">
                <a:solidFill>
                  <a:schemeClr val="bg1"/>
                </a:solidFill>
                <a:highlight>
                  <a:srgbClr val="00244E"/>
                </a:highlight>
                <a:latin typeface="+mn-lt"/>
              </a:defRPr>
            </a:lvl1pPr>
          </a:lstStyle>
          <a:p>
            <a:pPr lvl="0"/>
            <a:r>
              <a:rPr lang="nb-NO" dirty="0"/>
              <a:t>Foto: Her skriver du fotograf(ene) og/eller eier(ne) av bildene.</a:t>
            </a:r>
          </a:p>
        </p:txBody>
      </p:sp>
      <p:pic>
        <p:nvPicPr>
          <p:cNvPr id="21" name="Bilde 20">
            <a:extLst>
              <a:ext uri="{FF2B5EF4-FFF2-40B4-BE49-F238E27FC236}">
                <a16:creationId xmlns:a16="http://schemas.microsoft.com/office/drawing/2014/main" id="{8C4B912C-E1EE-4997-958C-AD2A5BD8828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2098" y="4875458"/>
            <a:ext cx="4114798" cy="1246784"/>
          </a:xfrm>
          <a:prstGeom prst="rect">
            <a:avLst/>
          </a:prstGeom>
        </p:spPr>
      </p:pic>
      <p:sp>
        <p:nvSpPr>
          <p:cNvPr id="23" name="TekstSylinder 22">
            <a:extLst>
              <a:ext uri="{FF2B5EF4-FFF2-40B4-BE49-F238E27FC236}">
                <a16:creationId xmlns:a16="http://schemas.microsoft.com/office/drawing/2014/main" id="{237579D3-9443-4C2C-8EAA-7610BDA171DD}"/>
              </a:ext>
            </a:extLst>
          </p:cNvPr>
          <p:cNvSpPr txBox="1"/>
          <p:nvPr userDrawn="1"/>
        </p:nvSpPr>
        <p:spPr>
          <a:xfrm>
            <a:off x="959829" y="5857083"/>
            <a:ext cx="2571094" cy="55399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b-NO" sz="1000" i="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b-NO" sz="1000" i="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Facebook</a:t>
            </a:r>
            <a:r>
              <a:rPr lang="nb-NO" sz="1000" i="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b-NO" sz="1000" i="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StatsforvaltereniTrondelag</a:t>
            </a:r>
            <a:endParaRPr lang="nb-NO" sz="1000" i="0" kern="1200" dirty="0">
              <a:solidFill>
                <a:schemeClr val="bg1"/>
              </a:solidFill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Nettside</a:t>
            </a:r>
            <a:r>
              <a:rPr lang="nb-NO" sz="1000" i="0" kern="12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Statsforvalteren.no/</a:t>
            </a:r>
            <a:r>
              <a:rPr lang="nb-NO" sz="1000" i="0" kern="12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Trondelag</a:t>
            </a:r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54145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12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bakgrunn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5222119"/>
            <a:ext cx="12192000" cy="157708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bilde 8">
            <a:extLst>
              <a:ext uri="{FF2B5EF4-FFF2-40B4-BE49-F238E27FC236}">
                <a16:creationId xmlns:a16="http://schemas.microsoft.com/office/drawing/2014/main" id="{A2E25528-2AA2-40E4-A95C-B0AE2228958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951" y="0"/>
            <a:ext cx="12192000" cy="52228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nb-NO" dirty="0"/>
              <a:t>Klikk på ikonet i midten for å sette inn et bilde på siste side i presentasjonen.</a:t>
            </a:r>
          </a:p>
        </p:txBody>
      </p:sp>
      <p:sp>
        <p:nvSpPr>
          <p:cNvPr id="22" name="Plassholder for tekst 9">
            <a:extLst>
              <a:ext uri="{FF2B5EF4-FFF2-40B4-BE49-F238E27FC236}">
                <a16:creationId xmlns:a16="http://schemas.microsoft.com/office/drawing/2014/main" id="{DFDAE691-7AD4-4AEA-BE0D-C69BCF1313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8651" y="1036321"/>
            <a:ext cx="3591125" cy="3206924"/>
          </a:xfrm>
          <a:prstGeom prst="rect">
            <a:avLst/>
          </a:prstGeom>
          <a:solidFill>
            <a:srgbClr val="00244E">
              <a:alpha val="80000"/>
            </a:srgbClr>
          </a:solidFill>
        </p:spPr>
        <p:txBody>
          <a:bodyPr wrap="square" lIns="324000" tIns="216000" rIns="252000" bIns="216000" anchor="ctr"/>
          <a:lstStyle>
            <a:lvl1pPr marL="0" indent="0">
              <a:buNone/>
              <a:defRPr sz="180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Klikk her for å sette inn en avsluttende tekst.</a:t>
            </a:r>
            <a:br>
              <a:rPr lang="nb-NO" dirty="0"/>
            </a:br>
            <a:r>
              <a:rPr lang="nb-NO" dirty="0"/>
              <a:t> </a:t>
            </a:r>
            <a:br>
              <a:rPr lang="nb-NO" dirty="0"/>
            </a:br>
            <a:r>
              <a:rPr lang="nb-NO" dirty="0"/>
              <a:t>For eksempel en kort oppsummering, nyttige lenker, huskeliste eller neste møtedato.</a:t>
            </a:r>
          </a:p>
        </p:txBody>
      </p:sp>
      <p:pic>
        <p:nvPicPr>
          <p:cNvPr id="19" name="Bilde 18">
            <a:extLst>
              <a:ext uri="{FF2B5EF4-FFF2-40B4-BE49-F238E27FC236}">
                <a16:creationId xmlns:a16="http://schemas.microsoft.com/office/drawing/2014/main" id="{69935EB5-EA56-40E3-885C-585EB177A2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83" t="29196" r="74740" b="29790"/>
          <a:stretch/>
        </p:blipFill>
        <p:spPr>
          <a:xfrm>
            <a:off x="10380617" y="5222119"/>
            <a:ext cx="1811383" cy="1633799"/>
          </a:xfrm>
          <a:prstGeom prst="rect">
            <a:avLst/>
          </a:prstGeom>
        </p:spPr>
      </p:pic>
      <p:sp>
        <p:nvSpPr>
          <p:cNvPr id="27" name="Plassholder for tekst 3">
            <a:extLst>
              <a:ext uri="{FF2B5EF4-FFF2-40B4-BE49-F238E27FC236}">
                <a16:creationId xmlns:a16="http://schemas.microsoft.com/office/drawing/2014/main" id="{8F07D5BA-48CD-4347-935E-32784EC97C3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81966" y="5749013"/>
            <a:ext cx="2772631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accent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28" name="Plassholder for tekst 3">
            <a:extLst>
              <a:ext uri="{FF2B5EF4-FFF2-40B4-BE49-F238E27FC236}">
                <a16:creationId xmlns:a16="http://schemas.microsoft.com/office/drawing/2014/main" id="{4EE05753-9D49-4F8D-A32F-385E352349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81966" y="6050837"/>
            <a:ext cx="2772625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 her</a:t>
            </a:r>
          </a:p>
        </p:txBody>
      </p:sp>
      <p:sp>
        <p:nvSpPr>
          <p:cNvPr id="29" name="Plassholder for tekst 3">
            <a:extLst>
              <a:ext uri="{FF2B5EF4-FFF2-40B4-BE49-F238E27FC236}">
                <a16:creationId xmlns:a16="http://schemas.microsoft.com/office/drawing/2014/main" id="{08D8D5BA-DF3B-478D-823F-C82CE77B81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81963" y="6201750"/>
            <a:ext cx="2772631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telefonnummer</a:t>
            </a:r>
          </a:p>
        </p:txBody>
      </p:sp>
      <p:sp>
        <p:nvSpPr>
          <p:cNvPr id="30" name="Plassholder for tekst 3">
            <a:extLst>
              <a:ext uri="{FF2B5EF4-FFF2-40B4-BE49-F238E27FC236}">
                <a16:creationId xmlns:a16="http://schemas.microsoft.com/office/drawing/2014/main" id="{C6543016-07DA-41FD-8B8E-DF591F27FF9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81968" y="5899925"/>
            <a:ext cx="2772630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21" name="Plassholder for tekst 3">
            <a:extLst>
              <a:ext uri="{FF2B5EF4-FFF2-40B4-BE49-F238E27FC236}">
                <a16:creationId xmlns:a16="http://schemas.microsoft.com/office/drawing/2014/main" id="{975475F7-94A4-43AB-AFCC-48725A695B6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058650" y="5049866"/>
            <a:ext cx="3597487" cy="172253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highlight>
                  <a:srgbClr val="00244E"/>
                </a:highlight>
                <a:latin typeface="+mn-lt"/>
              </a:defRPr>
            </a:lvl1pPr>
          </a:lstStyle>
          <a:p>
            <a:pPr lvl="0"/>
            <a:r>
              <a:rPr lang="nb-NO" dirty="0"/>
              <a:t>Foto: Her skriver du fotograf(ene) og/eller eier(ne) av bildene.</a:t>
            </a: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69D4A491-9D7E-4D00-82ED-F7B6A546CCE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1697" y="5773492"/>
            <a:ext cx="138505" cy="138505"/>
          </a:xfrm>
          <a:prstGeom prst="rect">
            <a:avLst/>
          </a:prstGeom>
        </p:spPr>
      </p:pic>
      <p:sp>
        <p:nvSpPr>
          <p:cNvPr id="18" name="TekstSylinder 17">
            <a:extLst>
              <a:ext uri="{FF2B5EF4-FFF2-40B4-BE49-F238E27FC236}">
                <a16:creationId xmlns:a16="http://schemas.microsoft.com/office/drawing/2014/main" id="{DE8715DE-5416-9048-B462-7D91320F89F7}"/>
              </a:ext>
            </a:extLst>
          </p:cNvPr>
          <p:cNvSpPr txBox="1"/>
          <p:nvPr userDrawn="1"/>
        </p:nvSpPr>
        <p:spPr>
          <a:xfrm>
            <a:off x="8896396" y="5725022"/>
            <a:ext cx="2571094" cy="40011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b-NO" sz="1000" i="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7" name="Bilde 16">
            <a:extLst>
              <a:ext uri="{FF2B5EF4-FFF2-40B4-BE49-F238E27FC236}">
                <a16:creationId xmlns:a16="http://schemas.microsoft.com/office/drawing/2014/main" id="{8D75634F-8BFE-4890-B40D-AA62743007C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3398" y="5288605"/>
            <a:ext cx="4114798" cy="1246784"/>
          </a:xfrm>
          <a:prstGeom prst="rect">
            <a:avLst/>
          </a:prstGeom>
        </p:spPr>
      </p:pic>
      <p:sp>
        <p:nvSpPr>
          <p:cNvPr id="24" name="TekstSylinder 23">
            <a:extLst>
              <a:ext uri="{FF2B5EF4-FFF2-40B4-BE49-F238E27FC236}">
                <a16:creationId xmlns:a16="http://schemas.microsoft.com/office/drawing/2014/main" id="{0AF33A0F-6BDE-463D-A9CC-DEC8172BA180}"/>
              </a:ext>
            </a:extLst>
          </p:cNvPr>
          <p:cNvSpPr txBox="1"/>
          <p:nvPr userDrawn="1"/>
        </p:nvSpPr>
        <p:spPr>
          <a:xfrm>
            <a:off x="8981697" y="5827752"/>
            <a:ext cx="2571094" cy="55399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b-NO" sz="1000" i="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b-NO" sz="1000" i="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Facebook</a:t>
            </a:r>
            <a:r>
              <a:rPr lang="nb-NO" sz="1000" i="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b-NO" sz="1000" i="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StatsforvaltereniTrondelag</a:t>
            </a:r>
            <a:endParaRPr lang="nb-NO" sz="1000" i="0" kern="1200" dirty="0">
              <a:solidFill>
                <a:schemeClr val="bg1"/>
              </a:solidFill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Nettside</a:t>
            </a:r>
            <a:r>
              <a:rPr lang="nb-NO" sz="1000" i="0" kern="12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Statsforvalteren.no/</a:t>
            </a:r>
            <a:r>
              <a:rPr lang="nb-NO" sz="1000" i="0" kern="12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Trondelag</a:t>
            </a:r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00622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3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725" userDrawn="1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  <p15:guide id="6" pos="5654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halv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C850DC3F-1BBD-4C39-8B6D-08E973453607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68190" y="1122363"/>
            <a:ext cx="5127810" cy="2387600"/>
          </a:xfrm>
          <a:prstGeom prst="rect">
            <a:avLst/>
          </a:prstGeom>
          <a:effectLst>
            <a:glow rad="127000">
              <a:schemeClr val="accent1"/>
            </a:glow>
            <a:outerShdw blurRad="50800" dist="38100" dir="2700000" algn="tl" rotWithShape="0">
              <a:schemeClr val="bg2">
                <a:lumMod val="25000"/>
                <a:alpha val="40000"/>
              </a:schemeClr>
            </a:outerShdw>
          </a:effectLst>
        </p:spPr>
        <p:txBody>
          <a:bodyPr anchor="b">
            <a:noAutofit/>
          </a:bodyPr>
          <a:lstStyle>
            <a:lvl1pPr algn="l">
              <a:defRPr sz="4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b-NO" dirty="0"/>
              <a:t>Overskrift (pkt. 44) på </a:t>
            </a:r>
            <a:r>
              <a:rPr lang="nb-NO" dirty="0" err="1"/>
              <a:t>forsidemal</a:t>
            </a:r>
            <a:r>
              <a:rPr lang="nb-NO" dirty="0"/>
              <a:t> med ett bilde</a:t>
            </a:r>
          </a:p>
        </p:txBody>
      </p:sp>
      <p:sp>
        <p:nvSpPr>
          <p:cNvPr id="11" name="Undertittel 2">
            <a:extLst>
              <a:ext uri="{FF2B5EF4-FFF2-40B4-BE49-F238E27FC236}">
                <a16:creationId xmlns:a16="http://schemas.microsoft.com/office/drawing/2014/main" id="{8BAAC390-F47B-47BD-8525-7B87AD441CD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55289" y="3945693"/>
            <a:ext cx="5152663" cy="898526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sp>
        <p:nvSpPr>
          <p:cNvPr id="12" name="Plassholder for bilde 2">
            <a:extLst>
              <a:ext uri="{FF2B5EF4-FFF2-40B4-BE49-F238E27FC236}">
                <a16:creationId xmlns:a16="http://schemas.microsoft.com/office/drawing/2014/main" id="{5F6A47D4-6B0A-4D0F-83C5-44F1B0DB5A36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561608" y="0"/>
            <a:ext cx="5630392" cy="522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i midten for å sette inn bilde som passer presentasjonens tema. </a:t>
            </a:r>
          </a:p>
          <a:p>
            <a:endParaRPr lang="nb-NO"/>
          </a:p>
          <a:p>
            <a:r>
              <a:rPr lang="nb-NO"/>
              <a:t>Hvis du ikke har et bilde som er relevant, kan du bruke en </a:t>
            </a:r>
            <a:r>
              <a:rPr lang="nb-NO" err="1"/>
              <a:t>forsidemal</a:t>
            </a:r>
            <a:r>
              <a:rPr lang="nb-NO"/>
              <a:t> uten bilde. </a:t>
            </a:r>
          </a:p>
        </p:txBody>
      </p:sp>
      <p:sp>
        <p:nvSpPr>
          <p:cNvPr id="14" name="Plassholder for dato 3">
            <a:extLst>
              <a:ext uri="{FF2B5EF4-FFF2-40B4-BE49-F238E27FC236}">
                <a16:creationId xmlns:a16="http://schemas.microsoft.com/office/drawing/2014/main" id="{598EFE57-85C1-47AC-901B-50FE5A8821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E6CD2AD2-4AE8-4B49-8657-2C0F8D17C649}" type="datetime1">
              <a:rPr lang="nb-NO" smtClean="0"/>
              <a:t>29.06.2022</a:t>
            </a:fld>
            <a:endParaRPr lang="nb-NO"/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E9EAED0C-2A6E-42D7-9B25-A273B08EBC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84" r="11084" b="38913"/>
          <a:stretch/>
        </p:blipFill>
        <p:spPr>
          <a:xfrm>
            <a:off x="8677334" y="5226049"/>
            <a:ext cx="3514666" cy="1568451"/>
          </a:xfrm>
          <a:prstGeom prst="rect">
            <a:avLst/>
          </a:prstGeom>
        </p:spPr>
      </p:pic>
      <p:pic>
        <p:nvPicPr>
          <p:cNvPr id="9" name="Bilde 8">
            <a:extLst>
              <a:ext uri="{FF2B5EF4-FFF2-40B4-BE49-F238E27FC236}">
                <a16:creationId xmlns:a16="http://schemas.microsoft.com/office/drawing/2014/main" id="{3A65D8C2-666F-4DAA-B072-B96964B5C2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80753" y="4988753"/>
            <a:ext cx="5397131" cy="1635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6397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tre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C850DC3F-1BBD-4C39-8B6D-08E973453607}"/>
              </a:ext>
            </a:extLst>
          </p:cNvPr>
          <p:cNvSpPr/>
          <p:nvPr userDrawn="1"/>
        </p:nvSpPr>
        <p:spPr>
          <a:xfrm>
            <a:off x="0" y="2592000"/>
            <a:ext cx="12192000" cy="262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" name="Plassholder for bilde 2">
            <a:extLst>
              <a:ext uri="{FF2B5EF4-FFF2-40B4-BE49-F238E27FC236}">
                <a16:creationId xmlns:a16="http://schemas.microsoft.com/office/drawing/2014/main" id="{42806100-589A-4BF8-8707-38D3F5B24DD2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0" y="1"/>
            <a:ext cx="5352000" cy="2592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i midten for å sette</a:t>
            </a:r>
            <a:br>
              <a:rPr lang="nb-NO"/>
            </a:br>
            <a:r>
              <a:rPr lang="nb-NO"/>
              <a:t>inn et bilde i liggende format.</a:t>
            </a:r>
          </a:p>
          <a:p>
            <a:r>
              <a:rPr lang="nb-NO"/>
              <a:t>Denne forsidemalen må ha </a:t>
            </a:r>
            <a:br>
              <a:rPr lang="nb-NO"/>
            </a:br>
            <a:r>
              <a:rPr lang="nb-NO"/>
              <a:t>tre bilder, hvis ikke blir </a:t>
            </a:r>
            <a:br>
              <a:rPr lang="nb-NO"/>
            </a:br>
            <a:r>
              <a:rPr lang="nb-NO"/>
              <a:t>det tomrom.</a:t>
            </a:r>
          </a:p>
        </p:txBody>
      </p:sp>
      <p:sp>
        <p:nvSpPr>
          <p:cNvPr id="14" name="Plassholder for bilde 2">
            <a:extLst>
              <a:ext uri="{FF2B5EF4-FFF2-40B4-BE49-F238E27FC236}">
                <a16:creationId xmlns:a16="http://schemas.microsoft.com/office/drawing/2014/main" id="{D878FE25-CFBD-48C8-99CE-16AC2905ACA1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8772000" y="0"/>
            <a:ext cx="3420000" cy="2592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sette inn bilde 3</a:t>
            </a:r>
          </a:p>
        </p:txBody>
      </p:sp>
      <p:sp>
        <p:nvSpPr>
          <p:cNvPr id="15" name="Plassholder for bilde 2">
            <a:extLst>
              <a:ext uri="{FF2B5EF4-FFF2-40B4-BE49-F238E27FC236}">
                <a16:creationId xmlns:a16="http://schemas.microsoft.com/office/drawing/2014/main" id="{CCCC7427-8045-4B95-9170-92E6EF6EB33C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5352000" y="0"/>
            <a:ext cx="3420000" cy="2592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sette inn  bilde 2</a:t>
            </a:r>
          </a:p>
        </p:txBody>
      </p:sp>
      <p:sp>
        <p:nvSpPr>
          <p:cNvPr id="22" name="Plassholder for dato 3">
            <a:extLst>
              <a:ext uri="{FF2B5EF4-FFF2-40B4-BE49-F238E27FC236}">
                <a16:creationId xmlns:a16="http://schemas.microsoft.com/office/drawing/2014/main" id="{2A06B02A-E871-46C5-8669-758D95CFFC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C122623E-8C13-45F1-9DED-FC77D992358D}" type="datetime1">
              <a:rPr lang="nb-NO" smtClean="0"/>
              <a:t>29.06.2022</a:t>
            </a:fld>
            <a:endParaRPr lang="nb-NO"/>
          </a:p>
        </p:txBody>
      </p:sp>
      <p:sp>
        <p:nvSpPr>
          <p:cNvPr id="10" name="Plassholder for tekst 4">
            <a:extLst>
              <a:ext uri="{FF2B5EF4-FFF2-40B4-BE49-F238E27FC236}">
                <a16:creationId xmlns:a16="http://schemas.microsoft.com/office/drawing/2014/main" id="{DBC048E8-BE31-4C00-999A-87E1E8D9778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715" y="3173506"/>
            <a:ext cx="9847062" cy="13261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1000"/>
              </a:prstClr>
            </a:outerShdw>
          </a:effectLst>
        </p:spPr>
        <p:txBody>
          <a:bodyPr anchor="b"/>
          <a:lstStyle>
            <a:lvl1pPr marL="0" indent="0">
              <a:buNone/>
              <a:defRPr sz="4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44) på </a:t>
            </a:r>
            <a:r>
              <a:rPr lang="nb-NO" dirty="0" err="1"/>
              <a:t>forsidemal</a:t>
            </a:r>
            <a:r>
              <a:rPr lang="nb-NO" dirty="0"/>
              <a:t> med tre bilder</a:t>
            </a:r>
          </a:p>
        </p:txBody>
      </p:sp>
      <p:sp>
        <p:nvSpPr>
          <p:cNvPr id="11" name="Undertittel 2">
            <a:extLst>
              <a:ext uri="{FF2B5EF4-FFF2-40B4-BE49-F238E27FC236}">
                <a16:creationId xmlns:a16="http://schemas.microsoft.com/office/drawing/2014/main" id="{F086707E-73C6-42D7-8341-430749AEADF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62216" y="4520658"/>
            <a:ext cx="6826059" cy="898526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avdeling.</a:t>
            </a:r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37C1F5E2-EAC2-40D9-8401-564CC1EA7F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84" r="11084" b="38913"/>
          <a:stretch/>
        </p:blipFill>
        <p:spPr>
          <a:xfrm>
            <a:off x="8677334" y="5226049"/>
            <a:ext cx="3514666" cy="1568451"/>
          </a:xfrm>
          <a:prstGeom prst="rect">
            <a:avLst/>
          </a:prstGeom>
        </p:spPr>
      </p:pic>
      <p:pic>
        <p:nvPicPr>
          <p:cNvPr id="16" name="Bilde 15">
            <a:extLst>
              <a:ext uri="{FF2B5EF4-FFF2-40B4-BE49-F238E27FC236}">
                <a16:creationId xmlns:a16="http://schemas.microsoft.com/office/drawing/2014/main" id="{EC0169C8-CD00-488C-AADD-B00619D9A4C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80753" y="4988753"/>
            <a:ext cx="5397131" cy="1635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8352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bakgrunn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B25F000E-37A8-4940-9530-AC41E4F2980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5226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/>
              <a:t>Klikk på ikonet for å legge til et bilde</a:t>
            </a:r>
          </a:p>
        </p:txBody>
      </p:sp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1859" y="2728451"/>
            <a:ext cx="9904918" cy="927561"/>
          </a:xfrm>
          <a:prstGeom prst="rect">
            <a:avLst/>
          </a:prstGeom>
          <a:effectLst>
            <a:outerShdw blurRad="50800" dist="25400" dir="2700000" algn="tl" rotWithShape="0">
              <a:schemeClr val="tx1">
                <a:alpha val="40000"/>
              </a:schemeClr>
            </a:outerShdw>
          </a:effectLst>
        </p:spPr>
        <p:txBody>
          <a:bodyPr anchor="b"/>
          <a:lstStyle>
            <a:lvl1pPr algn="l">
              <a:defRPr sz="5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b-NO" dirty="0"/>
              <a:t>Overskrift (pkt. 54) </a:t>
            </a:r>
            <a:r>
              <a:rPr lang="nb-NO" dirty="0" err="1"/>
              <a:t>bildemal</a:t>
            </a:r>
            <a:endParaRPr lang="nb-NO" dirty="0"/>
          </a:p>
        </p:txBody>
      </p:sp>
      <p:sp>
        <p:nvSpPr>
          <p:cNvPr id="15" name="Plassholder for dato 3">
            <a:extLst>
              <a:ext uri="{FF2B5EF4-FFF2-40B4-BE49-F238E27FC236}">
                <a16:creationId xmlns:a16="http://schemas.microsoft.com/office/drawing/2014/main" id="{590A0205-A7E7-4285-AB08-6527F7C867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96684D85-A6B5-4CBA-B19F-BD056F6FA14E}" type="datetime1">
              <a:rPr lang="nb-NO" smtClean="0"/>
              <a:t>29.06.2022</a:t>
            </a:fld>
            <a:endParaRPr lang="nb-NO"/>
          </a:p>
        </p:txBody>
      </p:sp>
      <p:sp>
        <p:nvSpPr>
          <p:cNvPr id="9" name="Plassholder for tekst 6">
            <a:extLst>
              <a:ext uri="{FF2B5EF4-FFF2-40B4-BE49-F238E27FC236}">
                <a16:creationId xmlns:a16="http://schemas.microsoft.com/office/drawing/2014/main" id="{8BEBCF7A-C37A-4B02-B277-083E4CB6ADA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9" y="3952084"/>
            <a:ext cx="4941876" cy="10366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4000"/>
              </a:prstClr>
            </a:outerShdw>
          </a:effectLst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tx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56788206-D5AB-41F9-80E6-8340542FB7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84" r="11084" b="38913"/>
          <a:stretch/>
        </p:blipFill>
        <p:spPr>
          <a:xfrm>
            <a:off x="8677334" y="5226049"/>
            <a:ext cx="3514666" cy="1568451"/>
          </a:xfrm>
          <a:prstGeom prst="rect">
            <a:avLst/>
          </a:prstGeom>
        </p:spPr>
      </p:pic>
      <p:pic>
        <p:nvPicPr>
          <p:cNvPr id="11" name="Bilde 10">
            <a:extLst>
              <a:ext uri="{FF2B5EF4-FFF2-40B4-BE49-F238E27FC236}">
                <a16:creationId xmlns:a16="http://schemas.microsoft.com/office/drawing/2014/main" id="{E5B9E482-612A-4627-ABAB-54CA86C30C5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80753" y="4988753"/>
            <a:ext cx="5397131" cy="1635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5736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ssholder for tekst 37">
            <a:extLst>
              <a:ext uri="{FF2B5EF4-FFF2-40B4-BE49-F238E27FC236}">
                <a16:creationId xmlns:a16="http://schemas.microsoft.com/office/drawing/2014/main" id="{64124C66-4136-4FC7-A6B5-B7D77C6ED1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7541" y="2164988"/>
            <a:ext cx="4889693" cy="414425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stikkordsform, ikke i setninger.</a:t>
            </a:r>
            <a:br>
              <a:rPr lang="nb-NO" dirty="0"/>
            </a:br>
            <a:r>
              <a:rPr lang="nb-NO" dirty="0"/>
              <a:t>Publikum bør slippe å lese alt som blir sagt.</a:t>
            </a:r>
          </a:p>
        </p:txBody>
      </p:sp>
      <p:sp>
        <p:nvSpPr>
          <p:cNvPr id="39" name="Plassholder for tekst 37">
            <a:extLst>
              <a:ext uri="{FF2B5EF4-FFF2-40B4-BE49-F238E27FC236}">
                <a16:creationId xmlns:a16="http://schemas.microsoft.com/office/drawing/2014/main" id="{2F115D20-C136-40E3-BA4F-92B43A3D707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4768" y="2158799"/>
            <a:ext cx="4881551" cy="414425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/>
            </a:lvl1pPr>
            <a:lvl2pPr marL="457200" indent="0">
              <a:lnSpc>
                <a:spcPct val="100000"/>
              </a:lnSpc>
              <a:buNone/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nb-NO" dirty="0"/>
              <a:t>Mye tekst vil gjøre at publikum bruker mer tid på å lese, og mindre til på å lytte.</a:t>
            </a:r>
          </a:p>
        </p:txBody>
      </p:sp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id="{AD94DBB0-AC01-486F-9645-C50E40CF46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Overskriften (pkt. 36) bør være kort og tydelig</a:t>
            </a:r>
          </a:p>
        </p:txBody>
      </p:sp>
      <p:sp>
        <p:nvSpPr>
          <p:cNvPr id="15" name="Plassholder for lysbildenummer 5">
            <a:extLst>
              <a:ext uri="{FF2B5EF4-FFF2-40B4-BE49-F238E27FC236}">
                <a16:creationId xmlns:a16="http://schemas.microsoft.com/office/drawing/2014/main" id="{8BB81CE8-4FDA-4E87-BF9F-E402616C5556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nb-NO" sz="9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0C0D72C6-BA62-4A34-B2AA-75A1C6B862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sp>
        <p:nvSpPr>
          <p:cNvPr id="7" name="TekstSylinder 6">
            <a:extLst>
              <a:ext uri="{FF2B5EF4-FFF2-40B4-BE49-F238E27FC236}">
                <a16:creationId xmlns:a16="http://schemas.microsoft.com/office/drawing/2014/main" id="{25EC75F7-6BB1-4101-A61D-05C0E5FFE1C3}"/>
              </a:ext>
            </a:extLst>
          </p:cNvPr>
          <p:cNvSpPr txBox="1"/>
          <p:nvPr userDrawn="1"/>
        </p:nvSpPr>
        <p:spPr>
          <a:xfrm>
            <a:off x="10462846" y="6483913"/>
            <a:ext cx="168446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lang="nb-NO" altLang="nb-NO" sz="800" dirty="0">
                <a:solidFill>
                  <a:srgbClr val="00244E">
                    <a:alpha val="30000"/>
                  </a:srgbClr>
                </a:solidFill>
                <a:latin typeface="+mn-lt"/>
                <a:cs typeface="Arial" panose="020B0604020202020204" pitchFamily="34" charset="0"/>
              </a:rPr>
              <a:t>© Statsforvalteren i Trøndelag</a:t>
            </a:r>
          </a:p>
        </p:txBody>
      </p:sp>
    </p:spTree>
    <p:extLst>
      <p:ext uri="{BB962C8B-B14F-4D97-AF65-F5344CB8AC3E}">
        <p14:creationId xmlns:p14="http://schemas.microsoft.com/office/powerpoint/2010/main" val="21277242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B7A5C0EF-D6AE-4DC0-9C4A-98CACCE3F362}"/>
              </a:ext>
            </a:extLst>
          </p:cNvPr>
          <p:cNvSpPr/>
          <p:nvPr userDrawn="1"/>
        </p:nvSpPr>
        <p:spPr>
          <a:xfrm>
            <a:off x="0" y="-101600"/>
            <a:ext cx="12192000" cy="211567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id="{AD94DBB0-AC01-486F-9645-C50E40CF46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>
            <a:outerShdw blurRad="25400" dist="38100" dir="2700000" algn="tl" rotWithShape="0">
              <a:prstClr val="black">
                <a:alpha val="7000"/>
              </a:prstClr>
            </a:outerShdw>
          </a:effectLst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accent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nb-NO" dirty="0"/>
              <a:t>Overskriften (pkt. 36) bør være kort og tydelig</a:t>
            </a:r>
          </a:p>
        </p:txBody>
      </p:sp>
      <p:sp>
        <p:nvSpPr>
          <p:cNvPr id="17" name="Plassholder for lysbildenummer 5">
            <a:extLst>
              <a:ext uri="{FF2B5EF4-FFF2-40B4-BE49-F238E27FC236}">
                <a16:creationId xmlns:a16="http://schemas.microsoft.com/office/drawing/2014/main" id="{0E22CC3F-B1E4-439E-AD2C-365EB63BD0D5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nb-NO" sz="9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9" name="Plassholder for tekst 37">
            <a:extLst>
              <a:ext uri="{FF2B5EF4-FFF2-40B4-BE49-F238E27FC236}">
                <a16:creationId xmlns:a16="http://schemas.microsoft.com/office/drawing/2014/main" id="{579AAE86-25D6-4547-B61E-07621E68054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7541" y="2164988"/>
            <a:ext cx="4889693" cy="414425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stikkordsform, ikke i setninger.</a:t>
            </a:r>
            <a:br>
              <a:rPr lang="nb-NO" dirty="0"/>
            </a:br>
            <a:r>
              <a:rPr lang="nb-NO" dirty="0"/>
              <a:t>Publikum bør slippe å lese alt som blir sagt.</a:t>
            </a:r>
          </a:p>
        </p:txBody>
      </p:sp>
      <p:sp>
        <p:nvSpPr>
          <p:cNvPr id="12" name="Plassholder for tekst 37">
            <a:extLst>
              <a:ext uri="{FF2B5EF4-FFF2-40B4-BE49-F238E27FC236}">
                <a16:creationId xmlns:a16="http://schemas.microsoft.com/office/drawing/2014/main" id="{EE53005B-2098-4CDA-B68C-FAC23E6EDF7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4768" y="2158799"/>
            <a:ext cx="4881551" cy="414425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/>
            </a:lvl1pPr>
            <a:lvl2pPr marL="457200" indent="0">
              <a:lnSpc>
                <a:spcPct val="100000"/>
              </a:lnSpc>
              <a:buNone/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nb-NO" dirty="0"/>
              <a:t>Mye tekst vil gjøre at publikum bruker mer tid på å lese, og mindre til på å lytte.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146E3D18-B3A6-4ABF-92D3-234B19B811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9188" y="372849"/>
            <a:ext cx="504825" cy="504825"/>
          </a:xfrm>
          <a:prstGeom prst="rect">
            <a:avLst/>
          </a:prstGeom>
        </p:spPr>
      </p:pic>
      <p:sp>
        <p:nvSpPr>
          <p:cNvPr id="8" name="TekstSylinder 7">
            <a:extLst>
              <a:ext uri="{FF2B5EF4-FFF2-40B4-BE49-F238E27FC236}">
                <a16:creationId xmlns:a16="http://schemas.microsoft.com/office/drawing/2014/main" id="{CC534689-D106-4ECC-82ED-94B5BFFDCDD0}"/>
              </a:ext>
            </a:extLst>
          </p:cNvPr>
          <p:cNvSpPr txBox="1"/>
          <p:nvPr userDrawn="1"/>
        </p:nvSpPr>
        <p:spPr>
          <a:xfrm>
            <a:off x="10462846" y="6483913"/>
            <a:ext cx="168446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lang="nb-NO" altLang="nb-NO" sz="800" dirty="0">
                <a:solidFill>
                  <a:srgbClr val="00244E">
                    <a:alpha val="30000"/>
                  </a:srgbClr>
                </a:solidFill>
                <a:latin typeface="+mn-lt"/>
                <a:cs typeface="Arial" panose="020B0604020202020204" pitchFamily="34" charset="0"/>
              </a:rPr>
              <a:t>© Statsforvalteren i Trøndelag</a:t>
            </a:r>
          </a:p>
        </p:txBody>
      </p:sp>
    </p:spTree>
    <p:extLst>
      <p:ext uri="{BB962C8B-B14F-4D97-AF65-F5344CB8AC3E}">
        <p14:creationId xmlns:p14="http://schemas.microsoft.com/office/powerpoint/2010/main" val="11612798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re tit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tittel 1">
            <a:extLst>
              <a:ext uri="{FF2B5EF4-FFF2-40B4-BE49-F238E27FC236}">
                <a16:creationId xmlns:a16="http://schemas.microsoft.com/office/drawing/2014/main" id="{17806027-8FF1-4947-B5AA-FF62073576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Overskrift (pkt. 36) på </a:t>
            </a:r>
            <a:r>
              <a:rPr lang="nb-NO" dirty="0" err="1"/>
              <a:t>malside</a:t>
            </a:r>
            <a:r>
              <a:rPr lang="nb-NO" dirty="0"/>
              <a:t> med kun tittel</a:t>
            </a:r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E5FA3954-742F-4DD6-A8DB-A675A20FB29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sp>
        <p:nvSpPr>
          <p:cNvPr id="4" name="TekstSylinder 3">
            <a:extLst>
              <a:ext uri="{FF2B5EF4-FFF2-40B4-BE49-F238E27FC236}">
                <a16:creationId xmlns:a16="http://schemas.microsoft.com/office/drawing/2014/main" id="{78551F1D-07A4-4C98-96C0-57A6FAFA5666}"/>
              </a:ext>
            </a:extLst>
          </p:cNvPr>
          <p:cNvSpPr txBox="1"/>
          <p:nvPr userDrawn="1"/>
        </p:nvSpPr>
        <p:spPr>
          <a:xfrm>
            <a:off x="10462846" y="6483913"/>
            <a:ext cx="168446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lang="nb-NO" altLang="nb-NO" sz="800" dirty="0">
                <a:solidFill>
                  <a:srgbClr val="00244E">
                    <a:alpha val="30000"/>
                  </a:srgbClr>
                </a:solidFill>
                <a:latin typeface="+mn-lt"/>
                <a:cs typeface="Arial" panose="020B0604020202020204" pitchFamily="34" charset="0"/>
              </a:rPr>
              <a:t>© Statsforvalteren i Trøndelag</a:t>
            </a:r>
          </a:p>
        </p:txBody>
      </p:sp>
    </p:spTree>
    <p:extLst>
      <p:ext uri="{BB962C8B-B14F-4D97-AF65-F5344CB8AC3E}">
        <p14:creationId xmlns:p14="http://schemas.microsoft.com/office/powerpoint/2010/main" val="19862122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ktangel 11">
            <a:extLst>
              <a:ext uri="{FF2B5EF4-FFF2-40B4-BE49-F238E27FC236}">
                <a16:creationId xmlns:a16="http://schemas.microsoft.com/office/drawing/2014/main" id="{364315CE-F722-474E-BD88-64FFBC8D5DBB}"/>
              </a:ext>
            </a:extLst>
          </p:cNvPr>
          <p:cNvSpPr/>
          <p:nvPr userDrawn="1"/>
        </p:nvSpPr>
        <p:spPr>
          <a:xfrm>
            <a:off x="0" y="6793818"/>
            <a:ext cx="12192000" cy="72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25142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61" r:id="rId2"/>
    <p:sldLayoutId id="2147483666" r:id="rId3"/>
    <p:sldLayoutId id="2147483667" r:id="rId4"/>
    <p:sldLayoutId id="2147483669" r:id="rId5"/>
    <p:sldLayoutId id="2147483756" r:id="rId6"/>
    <p:sldLayoutId id="2147483664" r:id="rId7"/>
    <p:sldLayoutId id="2147483713" r:id="rId8"/>
    <p:sldLayoutId id="2147483768" r:id="rId9"/>
    <p:sldLayoutId id="2147483769" r:id="rId10"/>
    <p:sldLayoutId id="2147483770" r:id="rId11"/>
    <p:sldLayoutId id="2147483771" r:id="rId12"/>
    <p:sldLayoutId id="2147483685" r:id="rId13"/>
    <p:sldLayoutId id="2147483714" r:id="rId14"/>
    <p:sldLayoutId id="2147483702" r:id="rId15"/>
    <p:sldLayoutId id="2147483736" r:id="rId16"/>
    <p:sldLayoutId id="2147483733" r:id="rId17"/>
    <p:sldLayoutId id="2147483716" r:id="rId18"/>
    <p:sldLayoutId id="2147483707" r:id="rId19"/>
    <p:sldLayoutId id="2147483675" r:id="rId20"/>
    <p:sldLayoutId id="2147483706" r:id="rId21"/>
    <p:sldLayoutId id="2147483709" r:id="rId22"/>
    <p:sldLayoutId id="2147483711" r:id="rId23"/>
    <p:sldLayoutId id="2147483710" r:id="rId24"/>
    <p:sldLayoutId id="2147483712" r:id="rId25"/>
    <p:sldLayoutId id="2147483655" r:id="rId26"/>
    <p:sldLayoutId id="2147483705" r:id="rId27"/>
    <p:sldLayoutId id="2147483773" r:id="rId28"/>
    <p:sldLayoutId id="2147483774" r:id="rId29"/>
    <p:sldLayoutId id="2147483775" r:id="rId30"/>
    <p:sldLayoutId id="2147483776" r:id="rId31"/>
    <p:sldLayoutId id="2147483777" r:id="rId32"/>
    <p:sldLayoutId id="2147483759" r:id="rId33"/>
    <p:sldLayoutId id="2147483758" r:id="rId34"/>
    <p:sldLayoutId id="2147483757" r:id="rId35"/>
    <p:sldLayoutId id="2147483746" r:id="rId3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n-lt"/>
          <a:ea typeface="Open Sans SemiBold" panose="020B0706030804020204" pitchFamily="34" charset="0"/>
          <a:cs typeface="Open Sans SemiBold" panose="020B07060308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46" userDrawn="1">
          <p15:clr>
            <a:srgbClr val="547EBF"/>
          </p15:clr>
        </p15:guide>
        <p15:guide id="2" pos="257" userDrawn="1">
          <p15:clr>
            <a:srgbClr val="F26B43"/>
          </p15:clr>
        </p15:guide>
        <p15:guide id="3" pos="665" userDrawn="1">
          <p15:clr>
            <a:srgbClr val="547EBF"/>
          </p15:clr>
        </p15:guide>
        <p15:guide id="4" orient="horz" pos="3974" userDrawn="1">
          <p15:clr>
            <a:srgbClr val="547EBF"/>
          </p15:clr>
        </p15:guide>
        <p15:guide id="5" pos="7015" userDrawn="1">
          <p15:clr>
            <a:srgbClr val="547EBF"/>
          </p15:clr>
        </p15:guide>
        <p15:guide id="6" orient="horz" pos="232" userDrawn="1">
          <p15:clr>
            <a:srgbClr val="F26B43"/>
          </p15:clr>
        </p15:guide>
        <p15:guide id="7" pos="7423" userDrawn="1">
          <p15:clr>
            <a:srgbClr val="F26B43"/>
          </p15:clr>
        </p15:guide>
        <p15:guide id="8" pos="7106" userDrawn="1">
          <p15:clr>
            <a:srgbClr val="F26B43"/>
          </p15:clr>
        </p15:guide>
        <p15:guide id="9" pos="3840" userDrawn="1">
          <p15:clr>
            <a:srgbClr val="FDE53C"/>
          </p15:clr>
        </p15:guide>
        <p15:guide id="11" orient="horz" pos="55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pos="2774" userDrawn="1">
          <p15:clr>
            <a:srgbClr val="F26B43"/>
          </p15:clr>
        </p15:guide>
        <p15:guide id="14" pos="4906" userDrawn="1">
          <p15:clr>
            <a:srgbClr val="F26B43"/>
          </p15:clr>
        </p15:guide>
        <p15:guide id="15" orient="horz" pos="2092" userDrawn="1">
          <p15:clr>
            <a:srgbClr val="F26B43"/>
          </p15:clr>
        </p15:guide>
        <p15:guide id="16" orient="horz" pos="272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E0CADBB2-8980-44F7-93F1-DFD4170CD9E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7593" y="958645"/>
            <a:ext cx="8258026" cy="2729952"/>
          </a:xfrm>
        </p:spPr>
        <p:txBody>
          <a:bodyPr/>
          <a:lstStyle/>
          <a:p>
            <a:r>
              <a:rPr lang="nb-NO" dirty="0"/>
              <a:t>Miljøtilskudd i jordbruket</a:t>
            </a:r>
          </a:p>
          <a:p>
            <a:pPr>
              <a:spcBef>
                <a:spcPts val="1800"/>
              </a:spcBef>
            </a:pPr>
            <a:r>
              <a:rPr lang="nb-NO" sz="2400" dirty="0"/>
              <a:t>Beiteordningene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D33E3403-C3F7-4730-B406-B00C458F7F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67088" y="4271963"/>
            <a:ext cx="5136285" cy="716790"/>
          </a:xfrm>
        </p:spPr>
        <p:txBody>
          <a:bodyPr/>
          <a:lstStyle/>
          <a:p>
            <a:r>
              <a:rPr lang="nb-NO" dirty="0"/>
              <a:t>Marit Røstad  </a:t>
            </a:r>
          </a:p>
        </p:txBody>
      </p:sp>
    </p:spTree>
    <p:extLst>
      <p:ext uri="{BB962C8B-B14F-4D97-AF65-F5344CB8AC3E}">
        <p14:creationId xmlns:p14="http://schemas.microsoft.com/office/powerpoint/2010/main" val="35794463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12B769F-A94E-4143-A9D2-EB3BBB67A0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3200" dirty="0"/>
              <a:t>Beiteordningene</a:t>
            </a:r>
          </a:p>
        </p:txBody>
      </p:sp>
      <p:graphicFrame>
        <p:nvGraphicFramePr>
          <p:cNvPr id="3" name="Tabell 4">
            <a:extLst>
              <a:ext uri="{FF2B5EF4-FFF2-40B4-BE49-F238E27FC236}">
                <a16:creationId xmlns:a16="http://schemas.microsoft.com/office/drawing/2014/main" id="{6B966590-C2C4-4F9D-A6D1-985C146E4F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0413091"/>
              </p:ext>
            </p:extLst>
          </p:nvPr>
        </p:nvGraphicFramePr>
        <p:xfrm>
          <a:off x="731045" y="2238091"/>
          <a:ext cx="10729910" cy="3566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05885">
                  <a:extLst>
                    <a:ext uri="{9D8B030D-6E8A-4147-A177-3AD203B41FA5}">
                      <a16:colId xmlns:a16="http://schemas.microsoft.com/office/drawing/2014/main" val="2181746009"/>
                    </a:ext>
                  </a:extLst>
                </a:gridCol>
                <a:gridCol w="4824025">
                  <a:extLst>
                    <a:ext uri="{9D8B030D-6E8A-4147-A177-3AD203B41FA5}">
                      <a16:colId xmlns:a16="http://schemas.microsoft.com/office/drawing/2014/main" val="1504116809"/>
                    </a:ext>
                  </a:extLst>
                </a:gridCol>
              </a:tblGrid>
              <a:tr h="356067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1394060"/>
                  </a:ext>
                </a:extLst>
              </a:tr>
              <a:tr h="61458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b="1" dirty="0"/>
                        <a:t>Beiting av verdifulle jordbrukslandskap, innmark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b="0" dirty="0"/>
                        <a:t>Setervoller, øyer og holmer, verna områder</a:t>
                      </a:r>
                    </a:p>
                    <a:p>
                      <a:endParaRPr lang="nb-NO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9152962"/>
                  </a:ext>
                </a:extLst>
              </a:tr>
              <a:tr h="336864">
                <a:tc>
                  <a:txBody>
                    <a:bodyPr/>
                    <a:lstStyle/>
                    <a:p>
                      <a:r>
                        <a:rPr lang="nb-NO" b="1" dirty="0"/>
                        <a:t>Beiting av verdifulle jordbrukslandskap, utmark</a:t>
                      </a:r>
                    </a:p>
                    <a:p>
                      <a:endParaRPr lang="nb-NO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b="0" dirty="0"/>
                        <a:t>Øyer og holmer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1834437"/>
                  </a:ext>
                </a:extLst>
              </a:tr>
              <a:tr h="61458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b="1" dirty="0"/>
                        <a:t>Skjøtsel av biologisk verdifulle arealer, beiting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b="0" dirty="0"/>
                        <a:t>Ugjødsla, upløyd gammel kulturmark (ofte innmarksbeite)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7440720"/>
                  </a:ext>
                </a:extLst>
              </a:tr>
              <a:tr h="61458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b="1" dirty="0"/>
                        <a:t>Skjøtsel av trua naturtyper, beiting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b="0" dirty="0"/>
                        <a:t>Naturbeitemark og hagemark registrert i Naturbase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1998190"/>
                  </a:ext>
                </a:extLst>
              </a:tr>
              <a:tr h="61458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b="1" dirty="0"/>
                        <a:t>Skjøtsel av kulturminne, beiting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b="0" dirty="0"/>
                        <a:t>Registrert som freda kulturminne, (gravhauger)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17728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01350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075CE70-BB45-4883-8487-3736827EA3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894" y="873126"/>
            <a:ext cx="10583420" cy="519970"/>
          </a:xfrm>
        </p:spPr>
        <p:txBody>
          <a:bodyPr/>
          <a:lstStyle/>
          <a:p>
            <a:r>
              <a:rPr lang="nb-NO" sz="2400" dirty="0"/>
              <a:t>§ 6: Beiting eller slått av verdifulle jordbrukslandskap på innmark 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62550F2C-82F8-4150-A8E8-E352FF619E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894" y="1866440"/>
            <a:ext cx="2726760" cy="2056954"/>
          </a:xfrm>
          <a:prstGeom prst="rect">
            <a:avLst/>
          </a:prstGeom>
        </p:spPr>
      </p:pic>
      <p:pic>
        <p:nvPicPr>
          <p:cNvPr id="4" name="Bilde 3">
            <a:extLst>
              <a:ext uri="{FF2B5EF4-FFF2-40B4-BE49-F238E27FC236}">
                <a16:creationId xmlns:a16="http://schemas.microsoft.com/office/drawing/2014/main" id="{806D3F63-40E4-4A26-A411-1DCC9212FA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894" y="4212795"/>
            <a:ext cx="2726760" cy="2022392"/>
          </a:xfrm>
          <a:prstGeom prst="rect">
            <a:avLst/>
          </a:prstGeom>
        </p:spPr>
      </p:pic>
      <p:sp>
        <p:nvSpPr>
          <p:cNvPr id="5" name="Plassholder for innhold 2">
            <a:extLst>
              <a:ext uri="{FF2B5EF4-FFF2-40B4-BE49-F238E27FC236}">
                <a16:creationId xmlns:a16="http://schemas.microsoft.com/office/drawing/2014/main" id="{41500BF4-EA36-475E-A606-F2F3AA00A4E7}"/>
              </a:ext>
            </a:extLst>
          </p:cNvPr>
          <p:cNvSpPr txBox="1">
            <a:spLocks/>
          </p:cNvSpPr>
          <p:nvPr/>
        </p:nvSpPr>
        <p:spPr>
          <a:xfrm>
            <a:off x="3279654" y="1682496"/>
            <a:ext cx="8558777" cy="4791456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nb-NO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Beiting av jordbruksarealer med kulturlandskapsverdier skapt av langvarig tradisjonell jordbruksdrift. Arealet må være fulldyrka, overflatedyrka eller innmarksbeite</a:t>
            </a:r>
          </a:p>
          <a:p>
            <a:pPr marL="800100" lvl="1" indent="-342900">
              <a:lnSpc>
                <a:spcPct val="107000"/>
              </a:lnSpc>
              <a:buFont typeface="+mj-lt"/>
              <a:buAutoNum type="arabicPeriod"/>
            </a:pPr>
            <a:r>
              <a:rPr lang="nb-NO" sz="18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Øyer og holmer/vegløse områder</a:t>
            </a:r>
          </a:p>
          <a:p>
            <a:pPr marL="800100" lvl="1" indent="-342900">
              <a:lnSpc>
                <a:spcPct val="107000"/>
              </a:lnSpc>
              <a:buFont typeface="+mj-lt"/>
              <a:buAutoNum type="arabicPeriod"/>
            </a:pPr>
            <a:r>
              <a:rPr lang="nb-NO" sz="18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Områder verna som landskapsvernområde, naturreservat eller nasjonalpark</a:t>
            </a:r>
          </a:p>
          <a:p>
            <a:pPr marL="800100" lvl="1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nb-NO" sz="18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Setervoller</a:t>
            </a:r>
          </a:p>
          <a:p>
            <a:pPr marL="85725" lvl="1" indent="0">
              <a:lnSpc>
                <a:spcPct val="110000"/>
              </a:lnSpc>
              <a:spcBef>
                <a:spcPts val="600"/>
              </a:spcBef>
              <a:buNone/>
            </a:pPr>
            <a:r>
              <a:rPr lang="nb-NO" b="1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Vilkår ved beiting</a:t>
            </a:r>
          </a:p>
          <a:p>
            <a:pPr marL="342900" lvl="0" indent="-342900">
              <a:lnSpc>
                <a:spcPct val="110000"/>
              </a:lnSpc>
              <a:spcBef>
                <a:spcPts val="600"/>
              </a:spcBef>
              <a:buFont typeface="Symbol" panose="05050102010706020507" pitchFamily="18" charset="2"/>
              <a:buChar char=""/>
            </a:pPr>
            <a:r>
              <a:rPr lang="nb-NO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Beitinga må være tilstrekkelig til at verdiene på arealer opprettholdes eller økes</a:t>
            </a:r>
          </a:p>
          <a:p>
            <a:pPr marL="342900" lvl="0" indent="-342900">
              <a:lnSpc>
                <a:spcPct val="110000"/>
              </a:lnSpc>
              <a:spcBef>
                <a:spcPts val="600"/>
              </a:spcBef>
              <a:buFont typeface="Symbol" panose="05050102010706020507" pitchFamily="18" charset="2"/>
              <a:buChar char=""/>
            </a:pPr>
            <a:r>
              <a:rPr lang="nb-NO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Minimum beiteperiode er 5 uker i sommerhalvåret</a:t>
            </a:r>
          </a:p>
          <a:p>
            <a:pPr marL="342900" lvl="0" indent="-342900">
              <a:lnSpc>
                <a:spcPct val="110000"/>
              </a:lnSpc>
              <a:spcBef>
                <a:spcPts val="600"/>
              </a:spcBef>
              <a:buFont typeface="Symbol" panose="05050102010706020507" pitchFamily="18" charset="2"/>
              <a:buChar char=""/>
            </a:pPr>
            <a:r>
              <a:rPr lang="nb-NO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Dersom det ikke lar seg gjøre å beite arealene i 5 uker av hensyn til lokalitet og dyrevelferd, kan arealet likevel være berettiga tilskudd dersom verdiene på arealene opprettholdes eller økes </a:t>
            </a:r>
            <a:r>
              <a:rPr lang="nb-NO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lang="nb-NO" dirty="0"/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F2DC4BBB-BE90-D3FD-DD3F-3B709F14E3CD}"/>
              </a:ext>
            </a:extLst>
          </p:cNvPr>
          <p:cNvSpPr txBox="1"/>
          <p:nvPr/>
        </p:nvSpPr>
        <p:spPr>
          <a:xfrm>
            <a:off x="552894" y="3923394"/>
            <a:ext cx="124608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100" dirty="0"/>
              <a:t>flyfoto</a:t>
            </a: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E327C3A3-34F1-145A-28C7-E6EABA42CAEF}"/>
              </a:ext>
            </a:extLst>
          </p:cNvPr>
          <p:cNvSpPr txBox="1"/>
          <p:nvPr/>
        </p:nvSpPr>
        <p:spPr>
          <a:xfrm>
            <a:off x="501220" y="6262978"/>
            <a:ext cx="609765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1100" dirty="0"/>
              <a:t>flyfoto</a:t>
            </a:r>
          </a:p>
        </p:txBody>
      </p:sp>
    </p:spTree>
    <p:extLst>
      <p:ext uri="{BB962C8B-B14F-4D97-AF65-F5344CB8AC3E}">
        <p14:creationId xmlns:p14="http://schemas.microsoft.com/office/powerpoint/2010/main" val="16122501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E6A71986-FE79-447B-AB94-6B51B84DC17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86809" y="1722474"/>
            <a:ext cx="10349504" cy="4586773"/>
          </a:xfrm>
        </p:spPr>
        <p:txBody>
          <a:bodyPr/>
          <a:lstStyle/>
          <a:p>
            <a:pPr marL="5080" marR="184150">
              <a:lnSpc>
                <a:spcPct val="107000"/>
              </a:lnSpc>
              <a:spcAft>
                <a:spcPts val="800"/>
              </a:spcAft>
            </a:pPr>
            <a:r>
              <a:rPr lang="nb-NO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Verdifulle jordbrukslandskap er jordbrukspåvirkede områder med kulturlandskapsverdier skapt av langvarig tradisjonell jordbruksdrift. </a:t>
            </a:r>
            <a:r>
              <a:rPr lang="nb-NO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Beiting skal bidra til å holde arealene i hevd og bevare jordbrukspreget og åpent landskap og ivareta kulturbetinget naturmangfold i utmark.</a:t>
            </a:r>
            <a:r>
              <a:rPr lang="nb-NO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nb-NO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Verdifulle jordbrukslandskap er: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nb-NO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Øyer og holmer uten veiforbindelse</a:t>
            </a:r>
          </a:p>
          <a:p>
            <a:pPr lvl="0"/>
            <a:endParaRPr lang="nb-NO" sz="1800" dirty="0">
              <a:solidFill>
                <a:srgbClr val="000000"/>
              </a:solidFill>
              <a:effectLst/>
              <a:ea typeface="Times New Roman" panose="02020603050405020304" pitchFamily="18" charset="0"/>
            </a:endParaRPr>
          </a:p>
          <a:p>
            <a:r>
              <a:rPr lang="nb-NO" sz="18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Vilkår</a:t>
            </a:r>
            <a:r>
              <a:rPr lang="nb-NO" b="1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: 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nb-NO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Arealene må beites i minst 5 uker i sommerhalvåret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nb-NO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Storparten av fôropptaket skal være fra utmarksarealene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nb-NO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Beitinga må være slik at verdiene til arealet opprettholdes eller økes</a:t>
            </a:r>
          </a:p>
          <a:p>
            <a:endParaRPr lang="nb-NO" dirty="0"/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640E156B-7CC7-4CD0-B4E8-3D6FFB98E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851" y="548754"/>
            <a:ext cx="10466462" cy="833480"/>
          </a:xfrm>
        </p:spPr>
        <p:txBody>
          <a:bodyPr/>
          <a:lstStyle/>
          <a:p>
            <a:r>
              <a:rPr lang="nb-NO" sz="3200" dirty="0"/>
              <a:t>§7: Beiting av verdifulle jordbrukslandskap i utmark</a:t>
            </a:r>
          </a:p>
        </p:txBody>
      </p:sp>
    </p:spTree>
    <p:extLst>
      <p:ext uri="{BB962C8B-B14F-4D97-AF65-F5344CB8AC3E}">
        <p14:creationId xmlns:p14="http://schemas.microsoft.com/office/powerpoint/2010/main" val="1793507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CB0CF67-2742-42A9-A11A-B7D10C86EA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688" y="873125"/>
            <a:ext cx="10080625" cy="602107"/>
          </a:xfrm>
        </p:spPr>
        <p:txBody>
          <a:bodyPr/>
          <a:lstStyle/>
          <a:p>
            <a:r>
              <a:rPr lang="nb-NO" sz="2800" dirty="0"/>
              <a:t>§ 11: Skjøtsel av biologisk verdifulle arealer</a:t>
            </a:r>
          </a:p>
        </p:txBody>
      </p:sp>
      <p:sp>
        <p:nvSpPr>
          <p:cNvPr id="4" name="Plassholder for innhold 2">
            <a:extLst>
              <a:ext uri="{FF2B5EF4-FFF2-40B4-BE49-F238E27FC236}">
                <a16:creationId xmlns:a16="http://schemas.microsoft.com/office/drawing/2014/main" id="{BC70D236-4AE1-4A6E-B4A0-B30634535F48}"/>
              </a:ext>
            </a:extLst>
          </p:cNvPr>
          <p:cNvSpPr txBox="1">
            <a:spLocks/>
          </p:cNvSpPr>
          <p:nvPr/>
        </p:nvSpPr>
        <p:spPr>
          <a:xfrm>
            <a:off x="4803648" y="1475232"/>
            <a:ext cx="7193280" cy="4875235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nb-NO" sz="2400" dirty="0"/>
              <a:t>Slått eller beiting av innmark med særlig verdi for plante- og dyrelivet og med innslag av planter som er karakteristiske for gammel kulturmark.</a:t>
            </a:r>
          </a:p>
          <a:p>
            <a:pPr marL="285750" indent="-285750">
              <a:lnSpc>
                <a:spcPct val="110000"/>
              </a:lnSpc>
              <a:spcBef>
                <a:spcPts val="0"/>
              </a:spcBef>
            </a:pPr>
            <a:endParaRPr lang="nb-NO" dirty="0"/>
          </a:p>
          <a:p>
            <a:pPr marL="285750" indent="-285750">
              <a:lnSpc>
                <a:spcPct val="110000"/>
              </a:lnSpc>
              <a:spcBef>
                <a:spcPts val="0"/>
              </a:spcBef>
            </a:pPr>
            <a:r>
              <a:rPr lang="nb-NO" sz="2100" dirty="0"/>
              <a:t>Arealene må være </a:t>
            </a:r>
            <a:r>
              <a:rPr lang="nb-NO" sz="2100" dirty="0" err="1"/>
              <a:t>innmarksarealer</a:t>
            </a:r>
            <a:endParaRPr lang="nb-NO" sz="2100" dirty="0"/>
          </a:p>
          <a:p>
            <a:pPr marL="285750" indent="-285750">
              <a:lnSpc>
                <a:spcPct val="110000"/>
              </a:lnSpc>
              <a:spcBef>
                <a:spcPts val="0"/>
              </a:spcBef>
            </a:pPr>
            <a:r>
              <a:rPr lang="nb-NO" sz="2100" dirty="0"/>
              <a:t>Arealene skal ikke være gjødsla, jordarbeida eller sprøyta med kjemiske plantevernmidler</a:t>
            </a:r>
          </a:p>
          <a:p>
            <a:pPr marL="285750" indent="-285750">
              <a:lnSpc>
                <a:spcPct val="110000"/>
              </a:lnSpc>
              <a:spcBef>
                <a:spcPts val="0"/>
              </a:spcBef>
            </a:pPr>
            <a:r>
              <a:rPr lang="nb-NO" sz="2100" dirty="0"/>
              <a:t>Arealet er prega av lang tids bruk til slått og/eller beite, og har innslag av planer som er karakteristiske for gammel kulturmark</a:t>
            </a:r>
          </a:p>
          <a:p>
            <a:pPr marL="285750" indent="-285750">
              <a:lnSpc>
                <a:spcPct val="110000"/>
              </a:lnSpc>
              <a:spcBef>
                <a:spcPts val="0"/>
              </a:spcBef>
            </a:pPr>
            <a:endParaRPr lang="nb-NO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nb-NO" sz="2400" b="1" dirty="0"/>
              <a:t>Vilkår ved beiting</a:t>
            </a:r>
          </a:p>
          <a:p>
            <a:pPr marL="285750" indent="-285750">
              <a:lnSpc>
                <a:spcPct val="110000"/>
              </a:lnSpc>
              <a:spcBef>
                <a:spcPts val="0"/>
              </a:spcBef>
            </a:pPr>
            <a:r>
              <a:rPr lang="nb-NO" sz="2400" b="0" i="0" dirty="0">
                <a:effectLst/>
              </a:rPr>
              <a:t>Beitearealet skal fremstå som et godt brukt beite uten nevneverdig</a:t>
            </a:r>
            <a:br>
              <a:rPr lang="nb-NO" sz="2400" b="0" i="0" dirty="0">
                <a:effectLst/>
              </a:rPr>
            </a:br>
            <a:r>
              <a:rPr lang="nb-NO" sz="2400" b="0" i="0" dirty="0">
                <a:effectLst/>
              </a:rPr>
              <a:t>gammelgras, slik at arealtilstanden på sikt opprettholdes eller bedres</a:t>
            </a:r>
          </a:p>
          <a:p>
            <a:pPr marL="285750" indent="-285750">
              <a:lnSpc>
                <a:spcPct val="110000"/>
              </a:lnSpc>
              <a:spcBef>
                <a:spcPts val="0"/>
              </a:spcBef>
            </a:pPr>
            <a:r>
              <a:rPr lang="nb-NO" sz="2400" b="0" i="0" dirty="0">
                <a:effectLst/>
              </a:rPr>
              <a:t>Det må på arealet ikke foregå tilleggsfôring som fører til </a:t>
            </a:r>
            <a:r>
              <a:rPr lang="nb-NO" sz="2400" b="0" i="0" dirty="0" err="1">
                <a:effectLst/>
              </a:rPr>
              <a:t>tråkkskader</a:t>
            </a:r>
            <a:r>
              <a:rPr lang="nb-NO" sz="2400" b="0" i="0" dirty="0">
                <a:effectLst/>
              </a:rPr>
              <a:t>, tap av biologisk mangfold og erosjon</a:t>
            </a:r>
            <a:endParaRPr lang="nb-NO" sz="2400" dirty="0"/>
          </a:p>
        </p:txBody>
      </p:sp>
      <p:pic>
        <p:nvPicPr>
          <p:cNvPr id="6" name="Bilde 5" descr="Et bilde som inneholder gress, utendørs, himmel, tre&#10;&#10;Automatisk generert beskrivelse">
            <a:extLst>
              <a:ext uri="{FF2B5EF4-FFF2-40B4-BE49-F238E27FC236}">
                <a16:creationId xmlns:a16="http://schemas.microsoft.com/office/drawing/2014/main" id="{A56B1561-E953-A892-E428-B8B1038367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072" y="1629898"/>
            <a:ext cx="4426739" cy="3320054"/>
          </a:xfrm>
          <a:prstGeom prst="rect">
            <a:avLst/>
          </a:prstGeom>
        </p:spPr>
      </p:pic>
      <p:sp>
        <p:nvSpPr>
          <p:cNvPr id="7" name="TekstSylinder 6">
            <a:extLst>
              <a:ext uri="{FF2B5EF4-FFF2-40B4-BE49-F238E27FC236}">
                <a16:creationId xmlns:a16="http://schemas.microsoft.com/office/drawing/2014/main" id="{628E3B22-272D-615E-A822-B6EE93379602}"/>
              </a:ext>
            </a:extLst>
          </p:cNvPr>
          <p:cNvSpPr txBox="1"/>
          <p:nvPr/>
        </p:nvSpPr>
        <p:spPr>
          <a:xfrm>
            <a:off x="195072" y="5043436"/>
            <a:ext cx="33162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100" dirty="0"/>
              <a:t>Foto: Anders Mona</a:t>
            </a:r>
          </a:p>
        </p:txBody>
      </p:sp>
    </p:spTree>
    <p:extLst>
      <p:ext uri="{BB962C8B-B14F-4D97-AF65-F5344CB8AC3E}">
        <p14:creationId xmlns:p14="http://schemas.microsoft.com/office/powerpoint/2010/main" val="36234028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DAACEE8-7748-484F-BCC6-0C4BA572D9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§ 12: Skjøtsel av trua naturtyper 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5DA6969B-A784-4B74-B04E-35F40AADF5F8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1423" y="2489329"/>
            <a:ext cx="2309085" cy="1613114"/>
          </a:xfrm>
          <a:prstGeom prst="rect">
            <a:avLst/>
          </a:prstGeom>
        </p:spPr>
      </p:pic>
      <p:pic>
        <p:nvPicPr>
          <p:cNvPr id="4" name="Bilde 3">
            <a:extLst>
              <a:ext uri="{FF2B5EF4-FFF2-40B4-BE49-F238E27FC236}">
                <a16:creationId xmlns:a16="http://schemas.microsoft.com/office/drawing/2014/main" id="{48CF1CEB-FDAA-4BDF-A3E7-BDAD3AB4BF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1423" y="4326734"/>
            <a:ext cx="2309085" cy="1810665"/>
          </a:xfrm>
          <a:prstGeom prst="rect">
            <a:avLst/>
          </a:prstGeom>
        </p:spPr>
      </p:pic>
      <p:sp>
        <p:nvSpPr>
          <p:cNvPr id="5" name="Plassholder for innhold 2">
            <a:extLst>
              <a:ext uri="{FF2B5EF4-FFF2-40B4-BE49-F238E27FC236}">
                <a16:creationId xmlns:a16="http://schemas.microsoft.com/office/drawing/2014/main" id="{29DE2332-DAF4-4636-9A6E-0CA461F87676}"/>
              </a:ext>
            </a:extLst>
          </p:cNvPr>
          <p:cNvSpPr txBox="1">
            <a:spLocks/>
          </p:cNvSpPr>
          <p:nvPr/>
        </p:nvSpPr>
        <p:spPr>
          <a:xfrm>
            <a:off x="3974592" y="2255520"/>
            <a:ext cx="7876032" cy="4279391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nb-NO" sz="2200" dirty="0">
                <a:ea typeface="Calibri" panose="020F0502020204030204" pitchFamily="34" charset="0"/>
                <a:cs typeface="Calibri" panose="020F0502020204030204" pitchFamily="34" charset="0"/>
              </a:rPr>
              <a:t>Slått eller beite av </a:t>
            </a:r>
            <a:r>
              <a:rPr lang="nb-NO" sz="2200" u="sng" dirty="0">
                <a:ea typeface="Calibri" panose="020F0502020204030204" pitchFamily="34" charset="0"/>
                <a:cs typeface="Calibri" panose="020F0502020204030204" pitchFamily="34" charset="0"/>
              </a:rPr>
              <a:t>innmark</a:t>
            </a:r>
            <a:r>
              <a:rPr lang="nb-NO" sz="2200" dirty="0">
                <a:ea typeface="Calibri" panose="020F0502020204030204" pitchFamily="34" charset="0"/>
                <a:cs typeface="Calibri" panose="020F0502020204030204" pitchFamily="34" charset="0"/>
              </a:rPr>
              <a:t> for å ta vare på de trua naturtypene «naturbeitemark» og «</a:t>
            </a:r>
            <a:r>
              <a:rPr lang="nb-NO" sz="2200" dirty="0" err="1">
                <a:ea typeface="Calibri" panose="020F0502020204030204" pitchFamily="34" charset="0"/>
                <a:cs typeface="Calibri" panose="020F0502020204030204" pitchFamily="34" charset="0"/>
              </a:rPr>
              <a:t>hagemark</a:t>
            </a:r>
            <a:r>
              <a:rPr lang="nb-NO" sz="2200" dirty="0">
                <a:ea typeface="Calibri" panose="020F0502020204030204" pitchFamily="34" charset="0"/>
                <a:cs typeface="Calibri" panose="020F0502020204030204" pitchFamily="34" charset="0"/>
              </a:rPr>
              <a:t>».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nb-NO" sz="2200" dirty="0">
                <a:ea typeface="Calibri" panose="020F0502020204030204" pitchFamily="34" charset="0"/>
                <a:cs typeface="Calibri" panose="020F0502020204030204" pitchFamily="34" charset="0"/>
              </a:rPr>
              <a:t>Arealer skal være kartlagt og vist i «Naturbase» og ha verdi «svært viktig» eller «viktig».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nb-NO" sz="2200" dirty="0">
                <a:ea typeface="Calibri" panose="020F0502020204030204" pitchFamily="34" charset="0"/>
                <a:cs typeface="Calibri" panose="020F0502020204030204" pitchFamily="34" charset="0"/>
              </a:rPr>
              <a:t>Arealet skal ikke være gjødsla, jordarbeida eller sprøyta med kjemiske plantevernmidler.</a:t>
            </a:r>
            <a:endParaRPr lang="nb-NO" sz="22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nb-NO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nb-NO" b="1" i="0" dirty="0">
                <a:effectLst/>
              </a:rPr>
              <a:t>Vilkår ved beiting</a:t>
            </a:r>
            <a:r>
              <a:rPr lang="nb-NO" b="0" i="0" dirty="0">
                <a:effectLst/>
              </a:rPr>
              <a:t>: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nb-NO" b="0" i="0" dirty="0">
                <a:effectLst/>
              </a:rPr>
              <a:t>Beitearealet skal fremstå som et godt brukt beite uten nevneverdig gammelgras, slik at arealtilstanden på sikt opprettholdes eller bedres.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nb-NO" b="0" i="0" dirty="0">
                <a:effectLst/>
              </a:rPr>
              <a:t>Det må på arealet ikke foregå tilleggsfôring som fører til </a:t>
            </a:r>
            <a:r>
              <a:rPr lang="nb-NO" b="0" i="0" dirty="0" err="1">
                <a:effectLst/>
              </a:rPr>
              <a:t>trakkskader</a:t>
            </a:r>
            <a:r>
              <a:rPr lang="nb-NO" b="0" i="0" dirty="0">
                <a:effectLst/>
              </a:rPr>
              <a:t>, tap av biologisk mangfold og erosjon.</a:t>
            </a:r>
            <a:r>
              <a:rPr lang="nb-NO" dirty="0"/>
              <a:t> </a:t>
            </a:r>
            <a:br>
              <a:rPr lang="nb-NO" sz="1600" dirty="0"/>
            </a:br>
            <a:r>
              <a:rPr lang="nb-NO" sz="1100" dirty="0">
                <a:latin typeface="Calibri" panose="020F0502020204030204" pitchFamily="34" charset="0"/>
              </a:rPr>
              <a:t>	</a:t>
            </a:r>
            <a:endParaRPr lang="nb-NO" sz="1100" dirty="0"/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F9C94987-43D7-1526-2692-0C94F9688F40}"/>
              </a:ext>
            </a:extLst>
          </p:cNvPr>
          <p:cNvSpPr txBox="1"/>
          <p:nvPr/>
        </p:nvSpPr>
        <p:spPr>
          <a:xfrm>
            <a:off x="1341423" y="6137399"/>
            <a:ext cx="609765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1100" dirty="0"/>
              <a:t>flyfoto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2CA4B986-925F-C18F-BA3F-2F684D4C4A1F}"/>
              </a:ext>
            </a:extLst>
          </p:cNvPr>
          <p:cNvSpPr txBox="1"/>
          <p:nvPr/>
        </p:nvSpPr>
        <p:spPr>
          <a:xfrm>
            <a:off x="1341423" y="4102443"/>
            <a:ext cx="609765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1100" dirty="0"/>
              <a:t>Foto: ??</a:t>
            </a:r>
          </a:p>
        </p:txBody>
      </p:sp>
    </p:spTree>
    <p:extLst>
      <p:ext uri="{BB962C8B-B14F-4D97-AF65-F5344CB8AC3E}">
        <p14:creationId xmlns:p14="http://schemas.microsoft.com/office/powerpoint/2010/main" val="35255601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395A684-3F28-4B4F-B04D-98F7CFD1E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423" y="490901"/>
            <a:ext cx="10530257" cy="1077209"/>
          </a:xfrm>
        </p:spPr>
        <p:txBody>
          <a:bodyPr/>
          <a:lstStyle/>
          <a:p>
            <a:r>
              <a:rPr lang="nb-NO" dirty="0"/>
              <a:t>§17: Skjøtsel av automatisk freda kulturminner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AFC8BF5-D397-4D7F-BF4D-1C0FEC7E8771}"/>
              </a:ext>
            </a:extLst>
          </p:cNvPr>
          <p:cNvSpPr txBox="1">
            <a:spLocks/>
          </p:cNvSpPr>
          <p:nvPr/>
        </p:nvSpPr>
        <p:spPr>
          <a:xfrm>
            <a:off x="4798188" y="1950334"/>
            <a:ext cx="7112143" cy="456019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nb-NO" dirty="0"/>
              <a:t>Slått eller beiting</a:t>
            </a:r>
          </a:p>
          <a:p>
            <a:pPr marL="342900" indent="-342900"/>
            <a:r>
              <a:rPr lang="nb-NO" dirty="0"/>
              <a:t>Må ligge på eller inntil jordbruksarealene. </a:t>
            </a:r>
          </a:p>
          <a:p>
            <a:pPr marL="342900" indent="-342900"/>
            <a:r>
              <a:rPr lang="nb-NO" dirty="0"/>
              <a:t>Må være registrert i «Askeladden»,  </a:t>
            </a:r>
          </a:p>
          <a:p>
            <a:pPr marL="342900" indent="-342900"/>
            <a:r>
              <a:rPr lang="nb-NO" dirty="0"/>
              <a:t>Det skal ikke være brukt kjemiske plantevernmidler, mineralgjødsel eller husdyrgjødsel på arealet. </a:t>
            </a:r>
          </a:p>
          <a:p>
            <a:pPr marL="342900" indent="-342900"/>
            <a:r>
              <a:rPr lang="nb-NO" dirty="0"/>
              <a:t>Kulturminnet skal være godt skjøtta og skal være synlig i kulturlandskapet. </a:t>
            </a:r>
          </a:p>
          <a:p>
            <a:pPr marL="342900" indent="-342900"/>
            <a:r>
              <a:rPr lang="nb-NO" dirty="0"/>
              <a:t>Det skal ikke være nevneverdig gammelgras og </a:t>
            </a:r>
            <a:r>
              <a:rPr lang="nb-NO"/>
              <a:t>annet som </a:t>
            </a:r>
            <a:r>
              <a:rPr lang="nb-NO" dirty="0"/>
              <a:t>gir inntrykk av gjengroing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nb-NO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b-NO" b="1" i="0" dirty="0">
                <a:effectLst/>
              </a:rPr>
              <a:t>Vilkår ved beiting:</a:t>
            </a:r>
          </a:p>
          <a:p>
            <a:pPr>
              <a:spcBef>
                <a:spcPts val="0"/>
              </a:spcBef>
            </a:pPr>
            <a:r>
              <a:rPr lang="nb-NO" b="0" i="0" dirty="0">
                <a:effectLst/>
              </a:rPr>
              <a:t>Ved beiting må det ikke forgå tilleggsfôring som kan skade kulturminnene</a:t>
            </a:r>
            <a:r>
              <a:rPr lang="nb-NO" sz="2400" dirty="0"/>
              <a:t> </a:t>
            </a:r>
            <a:br>
              <a:rPr lang="nb-NO" dirty="0"/>
            </a:br>
            <a:endParaRPr lang="nb-NO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E053B926-1F25-40CD-A92C-D5A2726AD2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172" y="2340864"/>
            <a:ext cx="4068331" cy="2725781"/>
          </a:xfrm>
          <a:prstGeom prst="rect">
            <a:avLst/>
          </a:prstGeom>
        </p:spPr>
      </p:pic>
      <p:sp>
        <p:nvSpPr>
          <p:cNvPr id="5" name="TekstSylinder 4">
            <a:extLst>
              <a:ext uri="{FF2B5EF4-FFF2-40B4-BE49-F238E27FC236}">
                <a16:creationId xmlns:a16="http://schemas.microsoft.com/office/drawing/2014/main" id="{E6A55ADD-6462-5142-382E-CF9824F86B16}"/>
              </a:ext>
            </a:extLst>
          </p:cNvPr>
          <p:cNvSpPr txBox="1"/>
          <p:nvPr/>
        </p:nvSpPr>
        <p:spPr>
          <a:xfrm>
            <a:off x="412172" y="5187259"/>
            <a:ext cx="609765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1100" dirty="0"/>
              <a:t>Foto: ??</a:t>
            </a:r>
          </a:p>
        </p:txBody>
      </p:sp>
    </p:spTree>
    <p:extLst>
      <p:ext uri="{BB962C8B-B14F-4D97-AF65-F5344CB8AC3E}">
        <p14:creationId xmlns:p14="http://schemas.microsoft.com/office/powerpoint/2010/main" val="23773198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FM_designprofil_2018">
      <a:dk1>
        <a:srgbClr val="00244E"/>
      </a:dk1>
      <a:lt1>
        <a:sysClr val="window" lastClr="FFFFFF"/>
      </a:lt1>
      <a:dk2>
        <a:srgbClr val="00244E"/>
      </a:dk2>
      <a:lt2>
        <a:srgbClr val="E7E6E6"/>
      </a:lt2>
      <a:accent1>
        <a:srgbClr val="00ADBA"/>
      </a:accent1>
      <a:accent2>
        <a:srgbClr val="4C76BA"/>
      </a:accent2>
      <a:accent3>
        <a:srgbClr val="BFC2C0"/>
      </a:accent3>
      <a:accent4>
        <a:srgbClr val="F39200"/>
      </a:accent4>
      <a:accent5>
        <a:srgbClr val="C90B1C"/>
      </a:accent5>
      <a:accent6>
        <a:srgbClr val="87C0C4"/>
      </a:accent6>
      <a:hlink>
        <a:srgbClr val="00ADBA"/>
      </a:hlink>
      <a:folHlink>
        <a:srgbClr val="C90B1C"/>
      </a:folHlink>
    </a:clrScheme>
    <a:fontScheme name="FM_OpenSans">
      <a:majorFont>
        <a:latin typeface="Open Sans Light"/>
        <a:ea typeface=""/>
        <a:cs typeface=""/>
      </a:majorFont>
      <a:minorFont>
        <a:latin typeface="Open Sans"/>
        <a:ea typeface=""/>
        <a:cs typeface=""/>
      </a:minorFont>
    </a:fontScheme>
    <a:fmtScheme name="Røykfarget glass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2159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28575" h="41275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sjon3" id="{250C5F18-368F-4EE6-A082-206F31F3657E}" vid="{33AC187B-8BCF-4526-A733-4403B76A6339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SFTL PowerPoint-mal</Template>
  <TotalTime>11542</TotalTime>
  <Words>630</Words>
  <Application>Microsoft Office PowerPoint</Application>
  <PresentationFormat>Widescreen</PresentationFormat>
  <Paragraphs>78</Paragraphs>
  <Slides>7</Slides>
  <Notes>7</Notes>
  <HiddenSlides>0</HiddenSlides>
  <MMClips>0</MMClips>
  <ScaleCrop>false</ScaleCrop>
  <HeadingPairs>
    <vt:vector size="6" baseType="variant">
      <vt:variant>
        <vt:lpstr>Brukte skrifter</vt:lpstr>
      </vt:variant>
      <vt:variant>
        <vt:i4>6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7</vt:i4>
      </vt:variant>
    </vt:vector>
  </HeadingPairs>
  <TitlesOfParts>
    <vt:vector size="14" baseType="lpstr">
      <vt:lpstr>Arial</vt:lpstr>
      <vt:lpstr>Calibri</vt:lpstr>
      <vt:lpstr>Open Sans</vt:lpstr>
      <vt:lpstr>Open Sans Light</vt:lpstr>
      <vt:lpstr>Open Sans SemiBold</vt:lpstr>
      <vt:lpstr>Symbol</vt:lpstr>
      <vt:lpstr>Office-tema</vt:lpstr>
      <vt:lpstr>PowerPoint-presentasjon</vt:lpstr>
      <vt:lpstr>Beiteordningene</vt:lpstr>
      <vt:lpstr>§ 6: Beiting eller slått av verdifulle jordbrukslandskap på innmark </vt:lpstr>
      <vt:lpstr>§7: Beiting av verdifulle jordbrukslandskap i utmark</vt:lpstr>
      <vt:lpstr>§ 11: Skjøtsel av biologisk verdifulle arealer</vt:lpstr>
      <vt:lpstr>§ 12: Skjøtsel av trua naturtyper </vt:lpstr>
      <vt:lpstr>§17: Skjøtsel av automatisk freda kulturminner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Røstad, Marit</dc:creator>
  <cp:lastModifiedBy>Alstad, Eva Dybwad</cp:lastModifiedBy>
  <cp:revision>47</cp:revision>
  <cp:lastPrinted>2022-06-29T06:36:10Z</cp:lastPrinted>
  <dcterms:created xsi:type="dcterms:W3CDTF">2022-02-18T13:22:18Z</dcterms:created>
  <dcterms:modified xsi:type="dcterms:W3CDTF">2022-06-29T06:38:33Z</dcterms:modified>
</cp:coreProperties>
</file>