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3" r:id="rId2"/>
  </p:sldMasterIdLst>
  <p:notesMasterIdLst>
    <p:notesMasterId r:id="rId18"/>
  </p:notesMasterIdLst>
  <p:handoutMasterIdLst>
    <p:handoutMasterId r:id="rId19"/>
  </p:handoutMasterIdLst>
  <p:sldIdLst>
    <p:sldId id="258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71" r:id="rId11"/>
    <p:sldId id="267" r:id="rId12"/>
    <p:sldId id="272" r:id="rId13"/>
    <p:sldId id="268" r:id="rId14"/>
    <p:sldId id="269" r:id="rId15"/>
    <p:sldId id="273" r:id="rId16"/>
    <p:sldId id="274" r:id="rId17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244E"/>
    <a:srgbClr val="7A942F"/>
    <a:srgbClr val="00ADBA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62" d="100"/>
          <a:sy n="62" d="100"/>
        </p:scale>
        <p:origin x="90" y="780"/>
      </p:cViewPr>
      <p:guideLst/>
    </p:cSldViewPr>
  </p:slideViewPr>
  <p:outlineViewPr>
    <p:cViewPr>
      <p:scale>
        <a:sx n="33" d="100"/>
        <a:sy n="33" d="100"/>
      </p:scale>
      <p:origin x="0" y="-33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7A2B3-0D17-48DC-B775-1EBDA3048A7F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6FDA6-92C4-45E4-924C-1C31ABC5FB8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5012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=""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=""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=""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=""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79FEB085-0190-4AD4-B146-7E11A3CED7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=""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="" xmlns:a16="http://schemas.microsoft.com/office/drawing/2014/main" id="{FEB39EEC-E5ED-419B-9461-F591CAB018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231403"/>
            <a:ext cx="10080624" cy="42790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Skriv ditt innhold her</a:t>
            </a:r>
          </a:p>
        </p:txBody>
      </p:sp>
    </p:spTree>
    <p:extLst>
      <p:ext uri="{BB962C8B-B14F-4D97-AF65-F5344CB8AC3E}">
        <p14:creationId xmlns:p14="http://schemas.microsoft.com/office/powerpoint/2010/main" val="911178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=""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=""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pic>
        <p:nvPicPr>
          <p:cNvPr id="10" name="Bilde 9">
            <a:extLst>
              <a:ext uri="{FF2B5EF4-FFF2-40B4-BE49-F238E27FC236}">
                <a16:creationId xmlns=""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=""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=""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=""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=""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=""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=""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=""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TekstSylinder 31">
            <a:extLst>
              <a:ext uri="{FF2B5EF4-FFF2-40B4-BE49-F238E27FC236}">
                <a16:creationId xmlns=""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=""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=""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r>
              <a:rPr lang="nb-NO"/>
              <a:t/>
            </a: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=""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=""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=""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=""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=""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=""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=""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=""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=""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=""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=""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=""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=""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=""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=""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=""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=""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=""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=""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=""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=""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=""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=""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=""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=""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=""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Plassholder for tekst 8">
            <a:extLst>
              <a:ext uri="{FF2B5EF4-FFF2-40B4-BE49-F238E27FC236}">
                <a16:creationId xmlns=""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=""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=""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=""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=""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=""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=""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20DCFF89-A1B9-492B-88E1-30000BFDAD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=""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=""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=""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=""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=""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=""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=""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=""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  <a:p>
            <a:pPr algn="r"/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=""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=""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=""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=""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=""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=""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=""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=""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=""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=""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=""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=""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=""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="" xmlns:a16="http://schemas.microsoft.com/office/drawing/2014/main" id="{386F416E-DCDD-D943-A517-E77ED9881F89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="" xmlns:a16="http://schemas.microsoft.com/office/drawing/2014/main" id="{500C3C50-FBE4-46EE-B152-E432740BFA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=""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="" xmlns:a16="http://schemas.microsoft.com/office/drawing/2014/main" id="{3FA735B6-05A2-44CC-BDD4-5866E7A4EED0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20C5837D-520B-4868-BA06-253D8CD075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=""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=""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=""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=""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=""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/>
            </a: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=""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="" xmlns:a16="http://schemas.microsoft.com/office/drawing/2014/main" id="{649FE12C-F871-4C7B-B61B-51B3EAA8293D}"/>
              </a:ext>
            </a:extLst>
          </p:cNvPr>
          <p:cNvSpPr txBox="1"/>
          <p:nvPr userDrawn="1"/>
        </p:nvSpPr>
        <p:spPr>
          <a:xfrm>
            <a:off x="959829" y="5857083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="" xmlns:a16="http://schemas.microsoft.com/office/drawing/2014/main" id="{6F06218A-301C-4474-9121-5449FAE2D8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4884084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=""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=""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=""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=""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=""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=""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=""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=""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=""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=""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sp>
        <p:nvSpPr>
          <p:cNvPr id="18" name="TekstSylinder 17">
            <a:extLst>
              <a:ext uri="{FF2B5EF4-FFF2-40B4-BE49-F238E27FC236}">
                <a16:creationId xmlns="" xmlns:a16="http://schemas.microsoft.com/office/drawing/2014/main" id="{DE8715DE-5416-9048-B462-7D91320F89F7}"/>
              </a:ext>
            </a:extLst>
          </p:cNvPr>
          <p:cNvSpPr txBox="1"/>
          <p:nvPr userDrawn="1"/>
        </p:nvSpPr>
        <p:spPr>
          <a:xfrm>
            <a:off x="8896396" y="5725022"/>
            <a:ext cx="257109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="" xmlns:a16="http://schemas.microsoft.com/office/drawing/2014/main" id="{AC2BD745-6029-4CEA-8846-93752FBA680D}"/>
              </a:ext>
            </a:extLst>
          </p:cNvPr>
          <p:cNvSpPr txBox="1"/>
          <p:nvPr userDrawn="1"/>
        </p:nvSpPr>
        <p:spPr>
          <a:xfrm>
            <a:off x="8896396" y="5802926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FylkesmannenTrondelag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fylkesmannen.no/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Trondelag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="" xmlns:a16="http://schemas.microsoft.com/office/drawing/2014/main" id="{8D75634F-8BFE-4890-B40D-AA62743007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7" y="5288605"/>
            <a:ext cx="4114801" cy="124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=""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=""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=""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722CA871-1EAC-4243-8898-C04FF7F78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=""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=""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=""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Plassholder for tittel 1">
            <a:extLst>
              <a:ext uri="{FF2B5EF4-FFF2-40B4-BE49-F238E27FC236}">
                <a16:creationId xmlns=""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ekst 37">
            <a:extLst>
              <a:ext uri="{FF2B5EF4-FFF2-40B4-BE49-F238E27FC236}">
                <a16:creationId xmlns="" xmlns:a16="http://schemas.microsoft.com/office/drawing/2014/main" id="{AB8D1900-4B71-4D8A-81B5-9A6D2B0ABC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155891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</p:spTree>
    <p:extLst>
      <p:ext uri="{BB962C8B-B14F-4D97-AF65-F5344CB8AC3E}">
        <p14:creationId xmlns:p14="http://schemas.microsoft.com/office/powerpoint/2010/main" val="428463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=""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=""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7444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7376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06601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31431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7497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15153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470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=""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=""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=""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=""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="" xmlns:a16="http://schemas.microsoft.com/office/drawing/2014/main" id="{3A65D8C2-666F-4DAA-B072-B96964B5C2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8446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72632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065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65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=""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=""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=""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=""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=""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=""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=""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="" xmlns:a16="http://schemas.microsoft.com/office/drawing/2014/main" id="{EC0169C8-CD00-488C-AADD-B00619D9A4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=""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=""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=""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=""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=""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="" xmlns:a16="http://schemas.microsoft.com/office/drawing/2014/main" id="{E5B9E482-612A-4627-ABAB-54CA86C30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53" y="4988753"/>
            <a:ext cx="5397131" cy="16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=""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=""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=""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=""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7" name="Plassholder for innhold 2">
            <a:extLst>
              <a:ext uri="{FF2B5EF4-FFF2-40B4-BE49-F238E27FC236}">
                <a16:creationId xmlns="" xmlns:a16="http://schemas.microsoft.com/office/drawing/2014/main" id="{4978CD5F-7CFC-4A12-805D-17FEF01B76B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55689" y="2015732"/>
            <a:ext cx="10080624" cy="3753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 b="1"/>
            </a:lvl1pPr>
            <a:lvl2pPr>
              <a:defRPr sz="2400"/>
            </a:lvl2pPr>
            <a:lvl3pPr>
              <a:defRPr sz="2000"/>
            </a:lvl3pPr>
          </a:lstStyle>
          <a:p>
            <a:r>
              <a:rPr lang="nb-NO" dirty="0"/>
              <a:t>Skriv ditt innhold </a:t>
            </a:r>
            <a:r>
              <a:rPr lang="nb-NO" dirty="0" smtClean="0"/>
              <a:t>her</a:t>
            </a:r>
          </a:p>
          <a:p>
            <a:pPr lvl="1"/>
            <a:r>
              <a:rPr lang="nb-NO" sz="2400" dirty="0" smtClean="0"/>
              <a:t>  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3922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=""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=""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=""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lassholder for tekst 37">
            <a:extLst>
              <a:ext uri="{FF2B5EF4-FFF2-40B4-BE49-F238E27FC236}">
                <a16:creationId xmlns=""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=""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=""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=""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56" r:id="rId6"/>
    <p:sldLayoutId id="2147483664" r:id="rId7"/>
    <p:sldLayoutId id="2147483761" r:id="rId8"/>
    <p:sldLayoutId id="2147483713" r:id="rId9"/>
    <p:sldLayoutId id="2147483762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759" r:id="rId26"/>
    <p:sldLayoutId id="2147483758" r:id="rId27"/>
    <p:sldLayoutId id="2147483757" r:id="rId28"/>
    <p:sldLayoutId id="2147483746" r:id="rId29"/>
    <p:sldLayoutId id="2147483718" r:id="rId30"/>
    <p:sldLayoutId id="2147483760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998D-B5B4-452A-8EFE-DC5D9094898C}" type="datetimeFigureOut">
              <a:rPr lang="nb-NO" smtClean="0"/>
              <a:t>11.03.2019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5F96-8B94-4068-A6F0-9A09D4123D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612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1.xlsx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11.03.2019</a:t>
            </a:fld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 smtClean="0"/>
              <a:t>Samarbeidsforum </a:t>
            </a:r>
          </a:p>
          <a:p>
            <a:r>
              <a:rPr lang="nb-NO" dirty="0" smtClean="0"/>
              <a:t>Regional ordning for kompetanseutvikling for barnehage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967088" y="3952084"/>
            <a:ext cx="8228531" cy="1036667"/>
          </a:xfrm>
        </p:spPr>
        <p:txBody>
          <a:bodyPr/>
          <a:lstStyle/>
          <a:p>
            <a:r>
              <a:rPr lang="nb-NO" sz="3200" dirty="0" smtClean="0"/>
              <a:t>12.Mars 2019</a:t>
            </a:r>
          </a:p>
          <a:p>
            <a:r>
              <a:rPr lang="nb-NO" sz="3200" dirty="0" smtClean="0"/>
              <a:t>Berit Sunnset og Anne Kirsti Welde</a:t>
            </a:r>
          </a:p>
        </p:txBody>
      </p:sp>
    </p:spTree>
    <p:extLst>
      <p:ext uri="{BB962C8B-B14F-4D97-AF65-F5344CB8AC3E}">
        <p14:creationId xmlns:p14="http://schemas.microsoft.com/office/powerpoint/2010/main" val="957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9185"/>
            <a:ext cx="12192000" cy="631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9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9" y="873125"/>
            <a:ext cx="10080624" cy="5449634"/>
          </a:xfrm>
        </p:spPr>
      </p:pic>
    </p:spTree>
    <p:extLst>
      <p:ext uri="{BB962C8B-B14F-4D97-AF65-F5344CB8AC3E}">
        <p14:creationId xmlns:p14="http://schemas.microsoft.com/office/powerpoint/2010/main" val="19597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524"/>
            <a:ext cx="12192000" cy="617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481"/>
            <a:ext cx="12192000" cy="638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5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Resterende midler (30%)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30 %= 4 320 000   </a:t>
            </a:r>
            <a:endParaRPr lang="nb-NO" dirty="0" smtClean="0"/>
          </a:p>
          <a:p>
            <a:r>
              <a:rPr lang="nb-NO" dirty="0" smtClean="0"/>
              <a:t>Vår </a:t>
            </a:r>
            <a:r>
              <a:rPr lang="nb-NO" dirty="0"/>
              <a:t>2019 tildeles 2 500 000 til lokale tilretteleggingsmidler.        </a:t>
            </a:r>
            <a:endParaRPr lang="nb-NO" dirty="0" smtClean="0"/>
          </a:p>
          <a:p>
            <a:r>
              <a:rPr lang="nb-NO" dirty="0" smtClean="0"/>
              <a:t>Derav </a:t>
            </a:r>
            <a:r>
              <a:rPr lang="nb-NO" dirty="0"/>
              <a:t>1 820 000 til bruk for høst 2019</a:t>
            </a:r>
          </a:p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 smtClean="0"/>
              <a:t>Barnehagefaglig grunnkompetanse</a:t>
            </a:r>
          </a:p>
          <a:p>
            <a:r>
              <a:rPr lang="nb-NO" dirty="0" smtClean="0"/>
              <a:t>Kompetansehevingsstudier for fagarbeidere og assistenter</a:t>
            </a:r>
          </a:p>
          <a:p>
            <a:r>
              <a:rPr lang="nb-NO" dirty="0" smtClean="0"/>
              <a:t>Fagbrev som barne- og ungdomsarbeider (praksiskandidat ordningen)</a:t>
            </a:r>
          </a:p>
          <a:p>
            <a:r>
              <a:rPr lang="nb-NO" dirty="0" smtClean="0"/>
              <a:t>Tilretteleggingsmidler for lokal prioritering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72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Avrunding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Neste møte, onsdag 2. oktober </a:t>
            </a:r>
            <a:r>
              <a:rPr lang="nb-NO" dirty="0" err="1" smtClean="0"/>
              <a:t>kl</a:t>
            </a:r>
            <a:r>
              <a:rPr lang="nb-NO" dirty="0" smtClean="0"/>
              <a:t> 10 – 16 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6865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Plan for dagen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861" y="2317489"/>
            <a:ext cx="4676373" cy="3773345"/>
          </a:xfrm>
          <a:prstGeom prst="rect">
            <a:avLst/>
          </a:prstGeom>
        </p:spPr>
      </p:pic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298" y="2317490"/>
            <a:ext cx="4556501" cy="3463378"/>
          </a:xfrm>
          <a:prstGeom prst="rect">
            <a:avLst/>
          </a:prstGeom>
        </p:spPr>
      </p:pic>
      <p:sp>
        <p:nvSpPr>
          <p:cNvPr id="5" name="Plassholder for teks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267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Overordnet og langsiktig plan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Forslag til dokument som inneholder opplysninger om regional ordning. </a:t>
            </a:r>
          </a:p>
          <a:p>
            <a:r>
              <a:rPr lang="nb-NO" dirty="0" smtClean="0"/>
              <a:t>Kan dette nyttes som info hefte både på nett og ved papir?</a:t>
            </a:r>
          </a:p>
          <a:p>
            <a:r>
              <a:rPr lang="nb-NO" dirty="0" smtClean="0"/>
              <a:t>Kan dette sikre informasjon til alle aktører?</a:t>
            </a:r>
          </a:p>
          <a:p>
            <a:r>
              <a:rPr lang="nb-NO" dirty="0" smtClean="0"/>
              <a:t>Mandat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637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Støtte til kompetansenettverkene i regional ordning for barnehage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Ordningen vi har valgt forutsetter kompetansenettverk som ivaretar alle eierne og forstår kompetansestrategien som grunnlag i sitt arbeid. </a:t>
            </a:r>
          </a:p>
          <a:p>
            <a:endParaRPr lang="nb-NO" dirty="0" smtClean="0"/>
          </a:p>
          <a:p>
            <a:r>
              <a:rPr lang="nb-NO" dirty="0" smtClean="0"/>
              <a:t>Utbetalingsbrev:</a:t>
            </a:r>
          </a:p>
          <a:p>
            <a:r>
              <a:rPr lang="nb-NO" dirty="0" smtClean="0"/>
              <a:t>«Noen </a:t>
            </a:r>
            <a:r>
              <a:rPr lang="nb-NO" dirty="0"/>
              <a:t>av nettverkene er nyetablerte og kan ha behov for støtte i igangsettingen av ordningen. Andre nettverk er en videreføring av eksisterende samarbeid og kan ha behov for annen støtte og tidsperspektiv i prosessen. Et felles tema er hvordan barnehagebaserte kompetanseutviklingstiltak skal innrettes, prioriteres, og dimensjoneres i det enkelte kompetansenettverket. Det kan være snakk om både veiledning og fagsamlinger. Behovet avklares med det enkelte regionale kompetansenettverket</a:t>
            </a:r>
            <a:r>
              <a:rPr lang="nb-NO" dirty="0" smtClean="0"/>
              <a:t>.»</a:t>
            </a:r>
          </a:p>
          <a:p>
            <a:r>
              <a:rPr lang="nb-NO" dirty="0" smtClean="0"/>
              <a:t>«Fylkesmannen </a:t>
            </a:r>
            <a:r>
              <a:rPr lang="nb-NO" dirty="0"/>
              <a:t>overfører 500 000,- til Dronning Mauds Minne høgskole v/FEI for gjennomføring av støtte til både igangsetting av nye kompetansenettverk og videreføring av eksisterende </a:t>
            </a:r>
            <a:r>
              <a:rPr lang="nb-NO" dirty="0" smtClean="0"/>
              <a:t>kompetansenettverk»</a:t>
            </a:r>
            <a:endParaRPr lang="nb-NO" dirty="0"/>
          </a:p>
          <a:p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70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Bruk av midler til regional ordning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Barnehagebaserte tiltak</a:t>
            </a:r>
          </a:p>
          <a:p>
            <a:r>
              <a:rPr lang="nb-NO" dirty="0"/>
              <a:t>Fylkesmannen i Trøndelag ble i tildelingsbrev 1- 2019 fra KMD (Det kongelige kommunal- og moderniseringsdepartementet) tildelt 14, 4 millioner kroner til regional </a:t>
            </a:r>
            <a:r>
              <a:rPr lang="nb-NO" dirty="0" smtClean="0"/>
              <a:t>ordning</a:t>
            </a:r>
          </a:p>
          <a:p>
            <a:r>
              <a:rPr lang="nb-NO" i="1" dirty="0"/>
              <a:t>I tråd med vilkår skal minst 70 % av midlene benyttes til barnehagebaserte kompetanseutviklingstiltak for å stimulere til kollektivt utviklingsarbeid i barnehagen. Deler av disse midlene kan også benyttes til ekstern barnehagevurdering dersom dette brukes som et forarbeid til barnehagebasert kompetanseutvikling. De tematiske satsingsområdene i kompetansestrategien er førende for arbeidet med barnehagebasert kompetanseutviklingstiltak. For å skape likeverdig tilbud og kultur for felles læring og kvalitetsutvikling må eier og ledelse iverksette og lede kollektive utviklings- og endringsprosesser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807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Tildelingsmodell - Trøndelag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10 </a:t>
            </a:r>
            <a:r>
              <a:rPr lang="nb-NO" dirty="0"/>
              <a:t>% flatt  og 90 % årsverk </a:t>
            </a:r>
            <a:r>
              <a:rPr lang="nb-NO" dirty="0" smtClean="0"/>
              <a:t>  (</a:t>
            </a:r>
            <a:r>
              <a:rPr lang="nb-NO" dirty="0"/>
              <a:t>staten tildeler årsverk</a:t>
            </a:r>
            <a:r>
              <a:rPr lang="nb-NO" dirty="0" smtClean="0"/>
              <a:t>)</a:t>
            </a:r>
          </a:p>
          <a:p>
            <a:r>
              <a:rPr lang="nb-NO" dirty="0" smtClean="0"/>
              <a:t>Tildeling 14,4 millioner kroner til regional ordning</a:t>
            </a:r>
          </a:p>
          <a:p>
            <a:endParaRPr lang="nb-NO" dirty="0"/>
          </a:p>
          <a:p>
            <a:r>
              <a:rPr lang="nb-NO" dirty="0"/>
              <a:t>70 %= 10 080 000   Hvorav 10% = 1 008 000    Hvorav 9 072 000 tildeles ut fra årsverk</a:t>
            </a:r>
          </a:p>
          <a:p>
            <a:endParaRPr lang="nb-NO" dirty="0" smtClean="0"/>
          </a:p>
          <a:p>
            <a:r>
              <a:rPr lang="nb-NO" dirty="0" smtClean="0"/>
              <a:t>30 </a:t>
            </a:r>
            <a:r>
              <a:rPr lang="nb-NO" dirty="0"/>
              <a:t>%= 4 320 000   Vår 2019 tildeles 2 500 000 til lokale tilretteleggingsmidler.        Derav 1 820 000 til bruk for høst 2019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43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Foreløpig prognose til kompetansenettverkene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47237"/>
              </p:ext>
            </p:extLst>
          </p:nvPr>
        </p:nvGraphicFramePr>
        <p:xfrm>
          <a:off x="1193369" y="2279650"/>
          <a:ext cx="7602969" cy="3501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Regneark" r:id="rId3" imgW="5400797" imgH="2295498" progId="Excel.Sheet.12">
                  <p:embed/>
                </p:oleObj>
              </mc:Choice>
              <mc:Fallback>
                <p:oleObj name="Regneark" r:id="rId3" imgW="5400797" imgH="229549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3369" y="2279650"/>
                        <a:ext cx="7602969" cy="35012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40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>
                <a:solidFill>
                  <a:schemeClr val="accent5">
                    <a:lumMod val="75000"/>
                  </a:schemeClr>
                </a:solidFill>
              </a:rPr>
              <a:t>Eks Agdenes kommune: 69 barn og 18,47 årsverk</a:t>
            </a:r>
          </a:p>
          <a:p>
            <a:r>
              <a:rPr lang="nb-NO" dirty="0">
                <a:solidFill>
                  <a:schemeClr val="accent5">
                    <a:lumMod val="75000"/>
                  </a:schemeClr>
                </a:solidFill>
              </a:rPr>
              <a:t>2017: Flat tildeling 18 668,- + antall barn 16 522 = </a:t>
            </a:r>
            <a:r>
              <a:rPr lang="nb-NO" b="1" u="sng" dirty="0">
                <a:solidFill>
                  <a:schemeClr val="accent5">
                    <a:lumMod val="75000"/>
                  </a:schemeClr>
                </a:solidFill>
              </a:rPr>
              <a:t>35 190  </a:t>
            </a:r>
            <a:endParaRPr lang="nb-NO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nb-NO" dirty="0">
                <a:solidFill>
                  <a:schemeClr val="accent5">
                    <a:lumMod val="75000"/>
                  </a:schemeClr>
                </a:solidFill>
              </a:rPr>
              <a:t>2019: Årsverk = </a:t>
            </a:r>
            <a:r>
              <a:rPr lang="nb-NO" b="1" u="sng" dirty="0">
                <a:solidFill>
                  <a:schemeClr val="accent5">
                    <a:lumMod val="75000"/>
                  </a:schemeClr>
                </a:solidFill>
              </a:rPr>
              <a:t>15 </a:t>
            </a:r>
            <a:r>
              <a:rPr lang="nb-NO" b="1" u="sng" dirty="0" smtClean="0">
                <a:solidFill>
                  <a:schemeClr val="accent5">
                    <a:lumMod val="75000"/>
                  </a:schemeClr>
                </a:solidFill>
              </a:rPr>
              <a:t>309</a:t>
            </a:r>
          </a:p>
          <a:p>
            <a:endParaRPr lang="nb-NO" b="1" u="sng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nb-NO" dirty="0" smtClean="0"/>
              <a:t>NÅ:</a:t>
            </a:r>
          </a:p>
          <a:p>
            <a:r>
              <a:rPr lang="nb-NO" dirty="0" smtClean="0"/>
              <a:t>Flat tildelt: 21 446 + årsverk 25 778 </a:t>
            </a:r>
            <a:r>
              <a:rPr lang="nb-NO" b="1" dirty="0" smtClean="0"/>
              <a:t>= 47 224</a:t>
            </a:r>
          </a:p>
          <a:p>
            <a:endParaRPr lang="nb-NO" b="1" dirty="0"/>
          </a:p>
          <a:p>
            <a:r>
              <a:rPr lang="nb-NO" b="1" dirty="0" smtClean="0"/>
              <a:t>Orkdal/Øy  Sum årsverk: 602 000,- +  flatt tildeling 171 574,- = 840 866,-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305624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Grunnlag for nettverkene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496" y="2232025"/>
            <a:ext cx="6662825" cy="42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716C098D-71DA-49CE-9293-D3345703B8C8}" vid="{132B1F7D-1D01-4435-859B-429E3A3764F4}"/>
    </a:ext>
  </a:extLst>
</a:theme>
</file>

<file path=ppt/theme/theme2.xml><?xml version="1.0" encoding="utf-8"?>
<a:theme xmlns:a="http://schemas.openxmlformats.org/drawingml/2006/main" name="Egendefinert utform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FMTL mal power-point</Template>
  <TotalTime>243</TotalTime>
  <Words>410</Words>
  <Application>Microsoft Office PowerPoint</Application>
  <PresentationFormat>Widescreen</PresentationFormat>
  <Paragraphs>52</Paragraphs>
  <Slides>15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Open Sans SemiBold</vt:lpstr>
      <vt:lpstr>Office-tema</vt:lpstr>
      <vt:lpstr>Egendefinert utforming</vt:lpstr>
      <vt:lpstr>Microsoft Excel-regneark</vt:lpstr>
      <vt:lpstr>PowerPoint-presentasjon</vt:lpstr>
      <vt:lpstr>Plan for dagen</vt:lpstr>
      <vt:lpstr>Overordnet og langsiktig plan</vt:lpstr>
      <vt:lpstr>Støtte til kompetansenettverkene i regional ordning for barnehage</vt:lpstr>
      <vt:lpstr>Bruk av midler til regional ordning</vt:lpstr>
      <vt:lpstr>Tildelingsmodell - Trøndelag</vt:lpstr>
      <vt:lpstr>Foreløpig prognose til kompetansenettverkene</vt:lpstr>
      <vt:lpstr>Eksempel</vt:lpstr>
      <vt:lpstr>Grunnlag for nettverkene</vt:lpstr>
      <vt:lpstr>PowerPoint-presentasjon</vt:lpstr>
      <vt:lpstr>PowerPoint-presentasjon</vt:lpstr>
      <vt:lpstr>PowerPoint-presentasjon</vt:lpstr>
      <vt:lpstr>PowerPoint-presentasjon</vt:lpstr>
      <vt:lpstr>Resterende midler (30%)</vt:lpstr>
      <vt:lpstr>Avrunding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Schroeder, Karsten</dc:creator>
  <cp:lastModifiedBy>Welde, Anne Kirsti</cp:lastModifiedBy>
  <cp:revision>18</cp:revision>
  <cp:lastPrinted>2019-03-05T13:28:46Z</cp:lastPrinted>
  <dcterms:created xsi:type="dcterms:W3CDTF">2019-02-27T12:13:18Z</dcterms:created>
  <dcterms:modified xsi:type="dcterms:W3CDTF">2019-03-11T16:22:57Z</dcterms:modified>
</cp:coreProperties>
</file>