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3" r:id="rId2"/>
  </p:sldMasterIdLst>
  <p:notesMasterIdLst>
    <p:notesMasterId r:id="rId34"/>
  </p:notesMasterIdLst>
  <p:handoutMasterIdLst>
    <p:handoutMasterId r:id="rId35"/>
  </p:handoutMasterIdLst>
  <p:sldIdLst>
    <p:sldId id="258" r:id="rId3"/>
    <p:sldId id="260" r:id="rId4"/>
    <p:sldId id="261" r:id="rId5"/>
    <p:sldId id="262" r:id="rId6"/>
    <p:sldId id="266" r:id="rId7"/>
    <p:sldId id="265" r:id="rId8"/>
    <p:sldId id="263" r:id="rId9"/>
    <p:sldId id="272" r:id="rId10"/>
    <p:sldId id="273" r:id="rId11"/>
    <p:sldId id="289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64" r:id="rId26"/>
    <p:sldId id="267" r:id="rId27"/>
    <p:sldId id="268" r:id="rId28"/>
    <p:sldId id="288" r:id="rId29"/>
    <p:sldId id="269" r:id="rId30"/>
    <p:sldId id="292" r:id="rId31"/>
    <p:sldId id="291" r:id="rId32"/>
    <p:sldId id="287" r:id="rId33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244E"/>
    <a:srgbClr val="7A942F"/>
    <a:srgbClr val="00ADBA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84" d="100"/>
          <a:sy n="84" d="100"/>
        </p:scale>
        <p:origin x="114" y="330"/>
      </p:cViewPr>
      <p:guideLst/>
    </p:cSldViewPr>
  </p:slideViewPr>
  <p:outlineViewPr>
    <p:cViewPr>
      <p:scale>
        <a:sx n="33" d="100"/>
        <a:sy n="33" d="100"/>
      </p:scale>
      <p:origin x="0" y="-167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7A2B3-0D17-48DC-B775-1EBDA3048A7F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6FDA6-92C4-45E4-924C-1C31ABC5FB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5012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616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F992A6-35A0-495E-B4DB-12E9E1B6F02C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6206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4413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0358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03184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5753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8711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2324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39921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68740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418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18034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9635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01228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90273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26050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0846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76718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51183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55500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38651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Husk spørsmål: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Håkon Sivertsen,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Fung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Forskningsleder, Velferd,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Trøndelag Forskning og Utvikling AS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gjør en følgeevaluering av kompetansestrategien for kompetanseutvikling i barnehagene for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Udir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det kommende året skal vi gjøre en spørreundersøkelse til de lokal kompetansenettverkene i fem fylker, deriblant Trøndelag.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skulle gjerne hatt epostadresser på personer som sitter i nettverkene. Vi antar/håper at dere i FM har denne typen kontaktinformasjon, og vi er ute i god tid nå for å forsikre oss om at dette lar seg oppdrive. Vi trenger det altså ikke enda men på nyåret antakelig.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948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2350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048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5355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721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  <a:p>
            <a:endParaRPr lang="nb-NO" baseline="0" dirty="0"/>
          </a:p>
          <a:p>
            <a:endParaRPr lang="nb-NO" baseline="0" dirty="0"/>
          </a:p>
          <a:p>
            <a:endParaRPr lang="nb-NO" baseline="0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1290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4797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5961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21.10.2019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EB39EEC-E5ED-419B-9461-F591CAB018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55689" y="2231403"/>
            <a:ext cx="10080624" cy="42790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Skriv ditt innhold her</a:t>
            </a:r>
          </a:p>
        </p:txBody>
      </p:sp>
    </p:spTree>
    <p:extLst>
      <p:ext uri="{BB962C8B-B14F-4D97-AF65-F5344CB8AC3E}">
        <p14:creationId xmlns:p14="http://schemas.microsoft.com/office/powerpoint/2010/main" val="911178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21.10.2019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FA735B6-05A2-44CC-BDD4-5866E7A4EED0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649FE12C-F871-4C7B-B61B-51B3EAA8293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F06218A-301C-4474-9121-5449FAE2D8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AC2BD745-6029-4CEA-8846-93752FBA680D}"/>
              </a:ext>
            </a:extLst>
          </p:cNvPr>
          <p:cNvSpPr txBox="1"/>
          <p:nvPr userDrawn="1"/>
        </p:nvSpPr>
        <p:spPr>
          <a:xfrm>
            <a:off x="8896396" y="5802926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7" y="5288605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21.10.2019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ekst 37">
            <a:extLst>
              <a:ext uri="{FF2B5EF4-FFF2-40B4-BE49-F238E27FC236}">
                <a16:creationId xmlns:a16="http://schemas.microsoft.com/office/drawing/2014/main" id="{AB8D1900-4B71-4D8A-81B5-9A6D2B0ABC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155891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</p:spTree>
    <p:extLst>
      <p:ext uri="{BB962C8B-B14F-4D97-AF65-F5344CB8AC3E}">
        <p14:creationId xmlns:p14="http://schemas.microsoft.com/office/powerpoint/2010/main" val="42846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97191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74448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7376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06601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31431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74974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151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21.10.2019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47000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8446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72632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70658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365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21.10.2019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21.10.2019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978CD5F-7CFC-4A12-805D-17FEF01B76B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55689" y="2015732"/>
            <a:ext cx="10080624" cy="3753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 b="1"/>
            </a:lvl1pPr>
            <a:lvl2pPr>
              <a:defRPr sz="2400"/>
            </a:lvl2pPr>
            <a:lvl3pPr>
              <a:defRPr sz="2000"/>
            </a:lvl3pPr>
          </a:lstStyle>
          <a:p>
            <a:r>
              <a:rPr lang="nb-NO" dirty="0"/>
              <a:t>Skriv ditt innhold her</a:t>
            </a:r>
          </a:p>
          <a:p>
            <a:pPr lvl="1"/>
            <a:r>
              <a:rPr lang="nb-NO" sz="2400" dirty="0"/>
              <a:t>  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53922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61" r:id="rId8"/>
    <p:sldLayoutId id="2147483713" r:id="rId9"/>
    <p:sldLayoutId id="2147483762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759" r:id="rId26"/>
    <p:sldLayoutId id="2147483758" r:id="rId27"/>
    <p:sldLayoutId id="2147483757" r:id="rId28"/>
    <p:sldLayoutId id="2147483746" r:id="rId29"/>
    <p:sldLayoutId id="2147483718" r:id="rId30"/>
    <p:sldLayoutId id="2147483760" r:id="rId31"/>
    <p:sldLayoutId id="2147483719" r:id="rId32"/>
    <p:sldLayoutId id="2147483775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998D-B5B4-452A-8EFE-DC5D9094898C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612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jeringen.no/no/dep/kd/org/styrer-rad-og-utvalg/ekspertgruppen-som-skal-se-pa-barnehagelarerens-rolle/id2569995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usn.no/om-usn/kontakt-oss/ansatte/marit-boe-article181883-6688.html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21.10.2019</a:t>
            </a:fld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0"/>
          </p:nvPr>
        </p:nvSpPr>
        <p:spPr>
          <a:xfrm>
            <a:off x="937593" y="563534"/>
            <a:ext cx="8258026" cy="2576997"/>
          </a:xfrm>
        </p:spPr>
        <p:txBody>
          <a:bodyPr/>
          <a:lstStyle/>
          <a:p>
            <a:r>
              <a:rPr lang="nb-NO" dirty="0"/>
              <a:t>Samarbeidsforum </a:t>
            </a:r>
          </a:p>
          <a:p>
            <a:r>
              <a:rPr lang="nb-NO" sz="3200" dirty="0"/>
              <a:t>Regional ordning for kompetanseutvikling for barnehage   REKOM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967088" y="3952084"/>
            <a:ext cx="8228531" cy="1036667"/>
          </a:xfrm>
        </p:spPr>
        <p:txBody>
          <a:bodyPr/>
          <a:lstStyle/>
          <a:p>
            <a:r>
              <a:rPr lang="nb-NO" sz="3200" dirty="0"/>
              <a:t>2.-3. oktober 2019</a:t>
            </a:r>
          </a:p>
          <a:p>
            <a:r>
              <a:rPr lang="nb-NO" sz="1800" dirty="0"/>
              <a:t>Berit Sunnset og Anne Kirsti Welde</a:t>
            </a:r>
          </a:p>
        </p:txBody>
      </p:sp>
    </p:spTree>
    <p:extLst>
      <p:ext uri="{BB962C8B-B14F-4D97-AF65-F5344CB8AC3E}">
        <p14:creationId xmlns:p14="http://schemas.microsoft.com/office/powerpoint/2010/main" val="95738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C1A884-B95C-42A3-880B-DBE1BA56F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6000" b="1" dirty="0"/>
              <a:t>Nasjonale satsinger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B5778BC6-8640-4789-AC78-D24521CE9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9616" y="1882775"/>
            <a:ext cx="2760267" cy="4351338"/>
          </a:xfrm>
          <a:prstGeom prst="rect">
            <a:avLst/>
          </a:prstGeom>
        </p:spPr>
      </p:pic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21AF8104-414F-4EA9-A18F-C508C572FC54}"/>
              </a:ext>
            </a:extLst>
          </p:cNvPr>
          <p:cNvSpPr/>
          <p:nvPr/>
        </p:nvSpPr>
        <p:spPr>
          <a:xfrm>
            <a:off x="5219700" y="3667027"/>
            <a:ext cx="3434106" cy="100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/>
              <a:t>ABSOLUTT – nytt fylkesprogram for kommuner og fylkeskommuner</a:t>
            </a:r>
          </a:p>
        </p:txBody>
      </p:sp>
      <p:sp>
        <p:nvSpPr>
          <p:cNvPr id="6" name="Rektangel: avrundede hjørner 5">
            <a:extLst>
              <a:ext uri="{FF2B5EF4-FFF2-40B4-BE49-F238E27FC236}">
                <a16:creationId xmlns:a16="http://schemas.microsoft.com/office/drawing/2014/main" id="{57FCC151-8DE9-4730-8408-627164957607}"/>
              </a:ext>
            </a:extLst>
          </p:cNvPr>
          <p:cNvSpPr/>
          <p:nvPr/>
        </p:nvSpPr>
        <p:spPr>
          <a:xfrm>
            <a:off x="3836709" y="2582944"/>
            <a:ext cx="3308809" cy="8191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/>
              <a:t>NOU:18 Hjertespråk. Forslag til lovverk, tiltak og ordninger for samisk språk.</a:t>
            </a:r>
          </a:p>
        </p:txBody>
      </p:sp>
      <p:sp>
        <p:nvSpPr>
          <p:cNvPr id="7" name="Rektangel: avrundede hjørner 6">
            <a:extLst>
              <a:ext uri="{FF2B5EF4-FFF2-40B4-BE49-F238E27FC236}">
                <a16:creationId xmlns:a16="http://schemas.microsoft.com/office/drawing/2014/main" id="{3A4E7518-050D-4902-BDB2-60217DFF9EE3}"/>
              </a:ext>
            </a:extLst>
          </p:cNvPr>
          <p:cNvSpPr/>
          <p:nvPr/>
        </p:nvSpPr>
        <p:spPr>
          <a:xfrm>
            <a:off x="8653806" y="2249871"/>
            <a:ext cx="3421930" cy="11229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Rekruttering av menn til arbeid i barnehage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4AF78BC-8EAC-4979-9927-C03D9BC68EFD}"/>
              </a:ext>
            </a:extLst>
          </p:cNvPr>
          <p:cNvSpPr/>
          <p:nvPr/>
        </p:nvSpPr>
        <p:spPr>
          <a:xfrm>
            <a:off x="3189882" y="1338607"/>
            <a:ext cx="59541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b="1" dirty="0"/>
              <a:t>I tillegg til Realfagsstrategien(2015-2019), inkluderende barnehage og skolemiljø og Språkløyper (2016-2019)</a:t>
            </a:r>
          </a:p>
        </p:txBody>
      </p:sp>
      <p:sp>
        <p:nvSpPr>
          <p:cNvPr id="9" name="Rektangel: avrundede hjørner 8">
            <a:extLst>
              <a:ext uri="{FF2B5EF4-FFF2-40B4-BE49-F238E27FC236}">
                <a16:creationId xmlns:a16="http://schemas.microsoft.com/office/drawing/2014/main" id="{2A306A3C-8A26-4135-AA8B-62C392CCA1B1}"/>
              </a:ext>
            </a:extLst>
          </p:cNvPr>
          <p:cNvSpPr/>
          <p:nvPr/>
        </p:nvSpPr>
        <p:spPr>
          <a:xfrm>
            <a:off x="7428322" y="5213023"/>
            <a:ext cx="4477732" cy="12798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Kompetanse om omsorgssvikt, vold og seksuelle overgrep mot barn</a:t>
            </a:r>
          </a:p>
        </p:txBody>
      </p:sp>
      <p:sp>
        <p:nvSpPr>
          <p:cNvPr id="10" name="Rektangel: avrundede hjørner 9">
            <a:extLst>
              <a:ext uri="{FF2B5EF4-FFF2-40B4-BE49-F238E27FC236}">
                <a16:creationId xmlns:a16="http://schemas.microsoft.com/office/drawing/2014/main" id="{558ABAA3-BA9C-437D-A499-B8A1ED126EC4}"/>
              </a:ext>
            </a:extLst>
          </p:cNvPr>
          <p:cNvSpPr/>
          <p:nvPr/>
        </p:nvSpPr>
        <p:spPr>
          <a:xfrm>
            <a:off x="4176486" y="5151342"/>
            <a:ext cx="2760267" cy="11736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/>
              <a:t>Veiledning av nytilsatte nyutdannede barnehagelærere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9B96668A-6864-40DC-B9FF-41E468934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091" y="3667027"/>
            <a:ext cx="1183063" cy="113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882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DBEC0E1-D055-43DF-A629-B5CFB1A413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21.10.2019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CADBB2-8980-44F7-93F1-DFD4170CD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Menn i barnehagen – noen tall og problemstillinger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33E3403-C3F7-4730-B406-B00C458F7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Liv Ingegerd Selfjord, seniorrådgiver</a:t>
            </a:r>
          </a:p>
        </p:txBody>
      </p:sp>
    </p:spTree>
    <p:extLst>
      <p:ext uri="{BB962C8B-B14F-4D97-AF65-F5344CB8AC3E}">
        <p14:creationId xmlns:p14="http://schemas.microsoft.com/office/powerpoint/2010/main" val="3120360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44451AED-182D-4341-9EDC-0ABBD55F45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1800" b="1" dirty="0"/>
              <a:t>NOEN SENTRALE DOKUMENTER: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Forskrift om særbehandling av menn, 1998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«Handlingsplan for likestilling i barnehagene 2004-2007»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Temahefte om likestilling, 2006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Veileder for kvotering av menn, 2009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«Handlingsplan for likestilling i barnehage og grunnopplæring 2008-2010»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«Likestilling 2014»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 err="1"/>
              <a:t>Udirs</a:t>
            </a:r>
            <a:r>
              <a:rPr lang="nb-NO" sz="1800" dirty="0"/>
              <a:t> støttemateriell for implementering av rammeplanen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AED3D6-9D13-4484-AA40-3215144C95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sz="1800" b="1" dirty="0"/>
              <a:t>EKSEMPLER PÅ LOKALT ARBEID I TRØNDELAG: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Likestillingsteam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 err="1"/>
              <a:t>MiB</a:t>
            </a:r>
            <a:r>
              <a:rPr lang="nb-NO" sz="1800" dirty="0"/>
              <a:t>-nettverk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Konferanser DMMH og </a:t>
            </a:r>
            <a:r>
              <a:rPr lang="nb-NO" sz="1800" dirty="0" err="1"/>
              <a:t>HiNT</a:t>
            </a:r>
            <a:r>
              <a:rPr lang="nb-NO" sz="1800" dirty="0"/>
              <a:t>/Nord (?)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 err="1"/>
              <a:t>Lekeressurs</a:t>
            </a:r>
            <a:r>
              <a:rPr lang="nb-NO" sz="1800" dirty="0"/>
              <a:t>/barnehagekompis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GLØD-nettverk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Gutteklasse på </a:t>
            </a:r>
            <a:r>
              <a:rPr lang="nb-NO" sz="1800" dirty="0" err="1"/>
              <a:t>HiNT</a:t>
            </a:r>
            <a:endParaRPr lang="nb-NO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«Likestilling og likeverd i Trondheimsbarnehagene»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3817EBF9-BF19-4964-878B-5480AC71C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Kort historikk</a:t>
            </a:r>
          </a:p>
        </p:txBody>
      </p:sp>
    </p:spTree>
    <p:extLst>
      <p:ext uri="{BB962C8B-B14F-4D97-AF65-F5344CB8AC3E}">
        <p14:creationId xmlns:p14="http://schemas.microsoft.com/office/powerpoint/2010/main" val="164901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0FE31D8-4C6E-4A25-9CFB-93ADFB170D5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Fra «Likestilling 2014»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E4BBF97-4B4C-485B-A14A-D12E3331DE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/>
              <a:t>Pedagogisk likestillingsarbeid eller rekruttering av menn?</a:t>
            </a:r>
          </a:p>
          <a:p>
            <a:r>
              <a:rPr lang="nb-NO" dirty="0"/>
              <a:t>Ja, takk, begge deler?</a:t>
            </a: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8346487C-D8B5-4847-BF53-818C44F2AF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177088" y="1316038"/>
            <a:ext cx="3767137" cy="4608513"/>
            <a:chOff x="4521" y="829"/>
            <a:chExt cx="2373" cy="2903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518EA178-94CF-4840-ADAA-C492DCC101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521" y="930"/>
              <a:ext cx="2371" cy="2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1A2B08A3-ADF5-4441-821F-47DAB2B04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7" y="829"/>
              <a:ext cx="1937" cy="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56325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7127B7-D6CF-4D67-BB5C-7AF4209CC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152401"/>
            <a:ext cx="10080625" cy="1483894"/>
          </a:xfrm>
        </p:spPr>
        <p:txBody>
          <a:bodyPr/>
          <a:lstStyle/>
          <a:p>
            <a:pPr algn="ctr"/>
            <a:r>
              <a:rPr lang="nb-NO" dirty="0"/>
              <a:t>Trøndelagstall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31AAC96-A161-4567-AD6C-48263DB70F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2400" b="1" u="sng" dirty="0"/>
              <a:t>582 barnehager totalt</a:t>
            </a:r>
          </a:p>
          <a:p>
            <a:r>
              <a:rPr lang="nb-NO" sz="2400" b="1" dirty="0"/>
              <a:t>161 barnehager har ikke menn i grunnbemanninga</a:t>
            </a:r>
          </a:p>
          <a:p>
            <a:r>
              <a:rPr lang="nb-NO" sz="2400" b="1" dirty="0"/>
              <a:t>160 barnehager har 1 mann i grunnbemanninga</a:t>
            </a:r>
          </a:p>
          <a:p>
            <a:r>
              <a:rPr lang="nb-NO" sz="2400" b="1" dirty="0"/>
              <a:t>95 barnehager har 2 menn i grunnbemanninga</a:t>
            </a:r>
          </a:p>
          <a:p>
            <a:r>
              <a:rPr lang="nb-NO" sz="2400" b="1" dirty="0"/>
              <a:t>166 har 3 eller fler, 1 av dem har 12!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D0EB0C9-F8B3-4439-BF85-4AB228E973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sz="1600" u="sng" dirty="0"/>
              <a:t>Antall barnehager uten menn i grunnbemanninga:</a:t>
            </a:r>
          </a:p>
          <a:p>
            <a:r>
              <a:rPr lang="nb-NO" sz="1600" dirty="0"/>
              <a:t>Trondheim: 		66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  <a:p>
            <a:r>
              <a:rPr lang="nb-NO" sz="1600" dirty="0"/>
              <a:t>Fosen:			16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  <a:p>
            <a:r>
              <a:rPr lang="nb-NO" sz="1600" dirty="0"/>
              <a:t>Gauldalen:		13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  <a:p>
            <a:r>
              <a:rPr lang="nb-NO" sz="1600" dirty="0"/>
              <a:t>Orkdal/Øy:		8 </a:t>
            </a:r>
            <a:r>
              <a:rPr lang="nb-NO" sz="1600" dirty="0" err="1"/>
              <a:t>bhg</a:t>
            </a:r>
            <a:r>
              <a:rPr lang="nb-NO" sz="1600" dirty="0"/>
              <a:t>. (- Rindal)</a:t>
            </a:r>
          </a:p>
          <a:p>
            <a:r>
              <a:rPr lang="nb-NO" sz="1600" dirty="0"/>
              <a:t>Værnes:			11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  <a:p>
            <a:r>
              <a:rPr lang="nb-NO" sz="1600" dirty="0"/>
              <a:t>Ytre Namdal:		8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  <a:p>
            <a:r>
              <a:rPr lang="nb-NO" sz="1600" dirty="0"/>
              <a:t>Midtre Namdal:		4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  <a:p>
            <a:r>
              <a:rPr lang="nb-NO" sz="1600" dirty="0"/>
              <a:t>Indre Namdal:		1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  <a:p>
            <a:r>
              <a:rPr lang="nb-NO" sz="1600" dirty="0"/>
              <a:t>Innherred	:		14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  <a:p>
            <a:r>
              <a:rPr lang="nb-NO" sz="1600" dirty="0"/>
              <a:t>Verdal, Levanger		13 </a:t>
            </a:r>
            <a:r>
              <a:rPr lang="nb-NO" sz="1600" dirty="0" err="1"/>
              <a:t>bhg</a:t>
            </a:r>
            <a:r>
              <a:rPr lang="nb-NO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7529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8BB8F3-8C01-44F1-9EE5-F012891A1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Problemstillinger til drøfting: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FC06367-1D32-49AD-A35C-878D6EDAB8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r>
              <a:rPr lang="nb-NO" sz="1600" dirty="0"/>
              <a:t>Med utgangspunkt i «Kompetansestrategien» om rekruttering av menn til arbeid i barnehage (s.15) og tematiske satsingsområder, Barnehagens verdigrunnlag om likestilling og likeverd (s. 18):</a:t>
            </a:r>
          </a:p>
          <a:p>
            <a:endParaRPr lang="nb-NO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Hvilke erfaringer/tiltak har vi i Trøndelag som vi ønsker å ta med videre?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Hvilke kompetansebehov har sektor på dette området?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A4C4456-448E-4929-A6FD-22658AB3ED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Hva skal løses i hvert enkelt nettverk, og hvilken rolle skal Samarbeidsforum ha?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Hva kan DMMH og Nord universitet bidra med?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1094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DBEC0E1-D055-43DF-A629-B5CFB1A413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21.10.2019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CADBB2-8980-44F7-93F1-DFD4170CD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Kompetanseutvikling på det samiske feltet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33E3403-C3F7-4730-B406-B00C458F7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Liv Ingegerd Selfjord, seniorrådgiver</a:t>
            </a:r>
          </a:p>
        </p:txBody>
      </p:sp>
    </p:spTree>
    <p:extLst>
      <p:ext uri="{BB962C8B-B14F-4D97-AF65-F5344CB8AC3E}">
        <p14:creationId xmlns:p14="http://schemas.microsoft.com/office/powerpoint/2010/main" val="1532557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44451AED-182D-4341-9EDC-0ABBD55F45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5694" y="1702143"/>
            <a:ext cx="4889693" cy="4444359"/>
          </a:xfrm>
        </p:spPr>
        <p:txBody>
          <a:bodyPr/>
          <a:lstStyle/>
          <a:p>
            <a:r>
              <a:rPr lang="nb-NO" sz="1800" b="1" dirty="0"/>
              <a:t>NOEN SENTRALE DOKUMENTER/GRUNNLAG: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/>
              <a:t>Regjeringens handlingsplan for samiske språk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/>
              <a:t>Barnehageloven §§ 2 og 8 og Rammeplan for barnehagens innhold og oppgaver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/>
              <a:t>«Veileder for barnehager med samiske barn»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/>
              <a:t>Sametingets barnehagepolitikk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/>
              <a:t>NOU 2016:18 Hjertespråket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err="1"/>
              <a:t>SáMOS</a:t>
            </a:r>
            <a:endParaRPr lang="nb-NO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/>
              <a:t>Implementeringsplan for det samiske i ny rammeplan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err="1"/>
              <a:t>Udirs</a:t>
            </a:r>
            <a:r>
              <a:rPr lang="nb-NO" sz="1800" dirty="0"/>
              <a:t> støttemateriell for implementering av rammeplan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8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AED3D6-9D13-4484-AA40-3215144C95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702143"/>
            <a:ext cx="4881551" cy="4144259"/>
          </a:xfrm>
        </p:spPr>
        <p:txBody>
          <a:bodyPr/>
          <a:lstStyle/>
          <a:p>
            <a:r>
              <a:rPr lang="nb-NO" sz="1800" b="1" dirty="0"/>
              <a:t>EKSEMPLER PÅ LOKALT ARBEID I TRØNDELAG: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Kursrekker fra 2009- 2018 for personale i samisk barnehage/avd. og barnehager med samiske barn i samarbeid med FMNO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Nettverksarbeid (Trondheimsområdet, Røros/Holtålen, Indre Namdal, Midtre Namdal….)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Konferanser i samarbeid med Sametinget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Støtte til bøker og div. utviklingsarbeid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Utvikling av språkkister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3817EBF9-BF19-4964-878B-5480AC71C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694" y="308680"/>
            <a:ext cx="10080625" cy="1077209"/>
          </a:xfrm>
        </p:spPr>
        <p:txBody>
          <a:bodyPr/>
          <a:lstStyle/>
          <a:p>
            <a:r>
              <a:rPr lang="nb-NO" dirty="0"/>
              <a:t>Kort historikk</a:t>
            </a:r>
          </a:p>
        </p:txBody>
      </p:sp>
    </p:spTree>
    <p:extLst>
      <p:ext uri="{BB962C8B-B14F-4D97-AF65-F5344CB8AC3E}">
        <p14:creationId xmlns:p14="http://schemas.microsoft.com/office/powerpoint/2010/main" val="3355053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71580F-7F2D-499E-B9FC-8F09F53D4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NOU 2016:18 Hjertespråket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4210CFD-FC80-42E5-A094-52F8CE3826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Samiske språk er truede språk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Barns språklæring er nøkkelen til revitalisering av språket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Økt bruk og styrking av språk i barnehager og skoler vil være blant de viktigste tiltakene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Samiskspråklige barnehager er det viktigste enkelttiltaket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Det trengs mer personell med samiskspråklig kompetanse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AC12707-1D4F-462F-9D25-8C9910B7F2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Forslag om klassifisering av språkbevaringskommuner og språkvitaliseringskommuner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Forslag om sørsamisk språkressurs-senter i Trondheim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Forslag om at alle kommuner skal tilby samiskspråklig barnehagetilbud til de som ønsker det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Økt rekruttering av samiskspråklige barnehagelærere</a:t>
            </a:r>
          </a:p>
        </p:txBody>
      </p:sp>
    </p:spTree>
    <p:extLst>
      <p:ext uri="{BB962C8B-B14F-4D97-AF65-F5344CB8AC3E}">
        <p14:creationId xmlns:p14="http://schemas.microsoft.com/office/powerpoint/2010/main" val="2449182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rgbClr val="D5E1EC"/>
          </a:solidFill>
        </p:spPr>
        <p:txBody>
          <a:bodyPr/>
          <a:lstStyle/>
          <a:p>
            <a:br>
              <a:rPr lang="nb-NO" dirty="0">
                <a:latin typeface="Franklin Gothic Book" panose="020B0503020102020204" pitchFamily="34" charset="0"/>
              </a:rPr>
            </a:br>
            <a:br>
              <a:rPr lang="nb-NO" dirty="0">
                <a:latin typeface="Franklin Gothic Book" panose="020B0503020102020204" pitchFamily="34" charset="0"/>
              </a:rPr>
            </a:br>
            <a:br>
              <a:rPr lang="nb-NO" dirty="0">
                <a:latin typeface="Franklin Gothic Book" panose="020B0503020102020204" pitchFamily="34" charset="0"/>
              </a:rPr>
            </a:br>
            <a:r>
              <a:rPr lang="nb-NO" dirty="0">
                <a:latin typeface="Franklin Gothic Book" panose="020B0503020102020204" pitchFamily="34" charset="0"/>
              </a:rPr>
              <a:t>		Samisk innhold i rammeplanen gjelder for</a:t>
            </a:r>
          </a:p>
        </p:txBody>
      </p:sp>
      <p:pic>
        <p:nvPicPr>
          <p:cNvPr id="4" name="Plassholder for innhold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1" cy="4351338"/>
          </a:xfrm>
        </p:spPr>
      </p:pic>
      <p:pic>
        <p:nvPicPr>
          <p:cNvPr id="5" name="Plassholder for innhold 7">
            <a:extLst>
              <a:ext uri="{FF2B5EF4-FFF2-40B4-BE49-F238E27FC236}">
                <a16:creationId xmlns:a16="http://schemas.microsoft.com/office/drawing/2014/main" id="{3F29848D-60FA-4D84-9CD6-B701D24646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544" y="1978025"/>
            <a:ext cx="7735711" cy="4351338"/>
          </a:xfrm>
        </p:spPr>
      </p:pic>
      <p:pic>
        <p:nvPicPr>
          <p:cNvPr id="6" name="Plassholder for innhold 7">
            <a:extLst>
              <a:ext uri="{FF2B5EF4-FFF2-40B4-BE49-F238E27FC236}">
                <a16:creationId xmlns:a16="http://schemas.microsoft.com/office/drawing/2014/main" id="{E1B5DD17-9B8D-4C3D-B9A5-02863CACC7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31" y="865414"/>
            <a:ext cx="10875137" cy="594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00843" y="139347"/>
            <a:ext cx="10080625" cy="1077209"/>
          </a:xfrm>
        </p:spPr>
        <p:txBody>
          <a:bodyPr/>
          <a:lstStyle/>
          <a:p>
            <a:r>
              <a:rPr lang="nb-NO" dirty="0"/>
              <a:t>Onsdag 2.oktober</a:t>
            </a:r>
          </a:p>
        </p:txBody>
      </p:sp>
      <p:graphicFrame>
        <p:nvGraphicFramePr>
          <p:cNvPr id="9" name="Tabel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585863"/>
              </p:ext>
            </p:extLst>
          </p:nvPr>
        </p:nvGraphicFramePr>
        <p:xfrm>
          <a:off x="1196623" y="2141713"/>
          <a:ext cx="9674577" cy="4624776"/>
        </p:xfrm>
        <a:graphic>
          <a:graphicData uri="http://schemas.openxmlformats.org/drawingml/2006/table">
            <a:tbl>
              <a:tblPr firstRow="1" firstCol="1" bandRow="1"/>
              <a:tblGrid>
                <a:gridCol w="1728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46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 10:30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10:45 – 11:00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11:00 – 13:00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Mulighet for en matbit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Fylkesmannen ønsker velkommen!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Ved Anne Kirsti Welde og Berit Sunnset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 11/19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Nettverkerne presenterer «</a:t>
                      </a:r>
                      <a:r>
                        <a:rPr lang="nb-NO" sz="1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ståa</a:t>
                      </a: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Det enkelte kompetansenettverk forteller om prosessene/arbeidet som er gjort i kompetansenettverkene. 10 min hver.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13:00 – 14:00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Lunsj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14:00 – 15:00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 12/19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Fylkesmannen oppsummerer fra spørringen (utsendt til kompetansenettverkene 28.mai, med frist 10.09) Se vedlegg.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Kontakten mellom kompetansenettverkene og Fylkesmannen.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8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15:00 - 15:45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 13/19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Ivaretakelse av de nasjonale satsingene i Trøndelag.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Diskutere hvordan vi best kan ivareta/videreføre satsinger knyttet til </a:t>
                      </a:r>
                      <a:r>
                        <a:rPr lang="nb-NO" sz="1000" u="sng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Menn I Barnehagen</a:t>
                      </a: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og </a:t>
                      </a:r>
                      <a:r>
                        <a:rPr lang="nb-NO" sz="1000" u="sng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samisk språk og kultur</a:t>
                      </a: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med dagens geografiske nettverk. Og hvordan kan Nord Universitet og DMMH bidra?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15:45 – 16:00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Pause og </a:t>
                      </a:r>
                      <a:r>
                        <a:rPr lang="nb-NO" sz="1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pausematbuffe</a:t>
                      </a:r>
                      <a:endParaRPr lang="nb-NO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58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16:00 – 17:00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 14/19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Tildeling og midler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Supplerende tildelingsbrev, økt bevilgning på 719.000,-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Samarbeidsforum drøfter bruk av midlene.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19:00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Middag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985" marR="51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672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>
            <a:extLst>
              <a:ext uri="{FF2B5EF4-FFF2-40B4-BE49-F238E27FC236}">
                <a16:creationId xmlns:a16="http://schemas.microsoft.com/office/drawing/2014/main" id="{8FA371AC-4ADC-48BD-A7B9-93B5F1E565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713" b="171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D3DA974-5FD9-4C9C-A8D1-81875F347B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8860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>
            <a:extLst>
              <a:ext uri="{FF2B5EF4-FFF2-40B4-BE49-F238E27FC236}">
                <a16:creationId xmlns:a16="http://schemas.microsoft.com/office/drawing/2014/main" id="{39BBD703-035C-42FE-9AEC-93C6E4FB8B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713" b="171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071005-20DC-4FB9-A3B3-A23DA87B66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1819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>
            <a:extLst>
              <a:ext uri="{FF2B5EF4-FFF2-40B4-BE49-F238E27FC236}">
                <a16:creationId xmlns:a16="http://schemas.microsoft.com/office/drawing/2014/main" id="{B1098730-2E96-4222-A268-9C27A4396DE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713" b="171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15E47C8-BDBE-4F9C-8155-13C3579967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3862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8BB8F3-8C01-44F1-9EE5-F012891A1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Problemstillinger til drøfting: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FC06367-1D32-49AD-A35C-878D6EDAB8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2164988"/>
            <a:ext cx="4889693" cy="458873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Hvilke kompetansebehov har sektor på dette området?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Hvilke erfaringer/tiltak har vi i Trøndelag som vi ønsker å ta med videre?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Hva skal løses i hvert enkelt nettverk, og hvilken rolle skal Samarbeidsforum ha?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Skal vi ha egne nettverk for dette i tillegg?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Hva kan DMMH og Nord universitet bidra med?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A4C4456-448E-4929-A6FD-22658AB3ED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95B62A1-5416-4AA2-B2AD-A7D3C628D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986" y="2005995"/>
            <a:ext cx="3962743" cy="4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3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45694" y="398992"/>
            <a:ext cx="10080625" cy="1077209"/>
          </a:xfrm>
        </p:spPr>
        <p:txBody>
          <a:bodyPr/>
          <a:lstStyle/>
          <a:p>
            <a:r>
              <a:rPr lang="nb-NO" dirty="0"/>
              <a:t>Bruk av midler (30%) Behov i Trøndelag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>
          <a:xfrm>
            <a:off x="1045694" y="2424632"/>
            <a:ext cx="4889693" cy="4144259"/>
          </a:xfrm>
        </p:spPr>
        <p:txBody>
          <a:bodyPr/>
          <a:lstStyle/>
          <a:p>
            <a:r>
              <a:rPr lang="nb-NO" sz="1800" b="1" dirty="0"/>
              <a:t>Barnehagefaglig grunnkompetanse</a:t>
            </a:r>
            <a:endParaRPr lang="nb-NO" sz="1800" dirty="0"/>
          </a:p>
          <a:p>
            <a:r>
              <a:rPr lang="nb-NO" sz="1800" dirty="0"/>
              <a:t>Tiltaket retter seg mot assistenter som mangler barnehagefaglig kompetanse. </a:t>
            </a:r>
          </a:p>
          <a:p>
            <a:r>
              <a:rPr lang="nb-NO" sz="1800" dirty="0"/>
              <a:t>Det er barnehageeiers ansvar å sørge for at alle ansatte uten kompetanse og erfaring fra barnehage får en innføring i barnehagens samfunnsmandat, ansvar og innhold. </a:t>
            </a:r>
          </a:p>
          <a:p>
            <a:r>
              <a:rPr lang="nb-NO" sz="1800" dirty="0"/>
              <a:t>Dette kompetansetiltaket skal gjennomføres lokalt i samarbeid med relevante kompetanseutviklingsmiljøer og må følges opp i barnehagen i etterkant. 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sz="1800" b="1" dirty="0"/>
              <a:t>Kompetansehevingsstudier for fagarbeidere og assistenter</a:t>
            </a:r>
            <a:endParaRPr lang="nb-NO" sz="1800" dirty="0"/>
          </a:p>
          <a:p>
            <a:r>
              <a:rPr lang="nb-NO" sz="1800" dirty="0"/>
              <a:t>Kompetansehevingsstudier for fagarbeidere og assistenter i barnehagen er et studietilbud på 15 studiepoeng i regi av universitets- og høyskolesektoren. </a:t>
            </a:r>
          </a:p>
          <a:p>
            <a:r>
              <a:rPr lang="nb-NO" sz="1800" dirty="0"/>
              <a:t>Målet er å gi fagarbeidere og assistenter en innsikt i barnehagetradisjon, yrkesetikk og erfaring med pedagogisk refleksjon. </a:t>
            </a:r>
          </a:p>
          <a:p>
            <a:r>
              <a:rPr lang="nb-NO" sz="1800" dirty="0"/>
              <a:t>Behovet for tiltaket vurderes lokalt i et samarbeid mellom Fylkesmannen og regionalt nettverk/samarbeidsforum.</a:t>
            </a:r>
          </a:p>
        </p:txBody>
      </p:sp>
    </p:spTree>
    <p:extLst>
      <p:ext uri="{BB962C8B-B14F-4D97-AF65-F5344CB8AC3E}">
        <p14:creationId xmlns:p14="http://schemas.microsoft.com/office/powerpoint/2010/main" val="2464867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>
          <a:xfrm>
            <a:off x="899496" y="923211"/>
            <a:ext cx="4889693" cy="3648790"/>
          </a:xfrm>
        </p:spPr>
        <p:txBody>
          <a:bodyPr/>
          <a:lstStyle/>
          <a:p>
            <a:r>
              <a:rPr lang="nb-NO" sz="1800" b="1" dirty="0"/>
              <a:t>Fagbrev som barne- og ungdomsarbeider/praksiskandidatordningen</a:t>
            </a:r>
            <a:endParaRPr lang="nb-NO" sz="1800" dirty="0"/>
          </a:p>
          <a:p>
            <a:r>
              <a:rPr lang="nb-NO" sz="1800" dirty="0"/>
              <a:t>Fagbrev gjennom praksiskandidatordningen retter seg mot assistenter med lang erfaring fra arbeid i barnehage. </a:t>
            </a:r>
          </a:p>
          <a:p>
            <a:r>
              <a:rPr lang="nb-NO" sz="1800" dirty="0"/>
              <a:t>Ordningen gir assistenter mulighet til å gå opp til fagprøven slik at de får formalisert sin kompetanse. </a:t>
            </a:r>
          </a:p>
          <a:p>
            <a:r>
              <a:rPr lang="nb-NO" sz="1800" dirty="0"/>
              <a:t>Praksiskandidatordningen gjør det mulig å ta fagbrevet ved siden av arbeid i barnehage, med praksis fra egen arbeidsplass. 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>
          <a:xfrm>
            <a:off x="6210902" y="923209"/>
            <a:ext cx="4881551" cy="4144259"/>
          </a:xfrm>
        </p:spPr>
        <p:txBody>
          <a:bodyPr/>
          <a:lstStyle/>
          <a:p>
            <a:r>
              <a:rPr lang="nb-NO" sz="1800" b="1" dirty="0"/>
              <a:t>Tilretteleggingsmidler for lokal prioritering – studier</a:t>
            </a:r>
          </a:p>
          <a:p>
            <a:r>
              <a:rPr lang="nb-NO" sz="1800" dirty="0"/>
              <a:t>For ansatte i barnehage som tar barnehagelærerutdanning, videreutdanning eller fagskoleutdanning. </a:t>
            </a:r>
          </a:p>
          <a:p>
            <a:r>
              <a:rPr lang="nb-NO" sz="1800" dirty="0"/>
              <a:t>Frem til i dag er det Fylkesmannen som har hatt i oppdrag å fordele tilretteleggingsmidlene, som et ledd i arbeidet med å iverksette og følge opp kompetansestrategien.</a:t>
            </a:r>
          </a:p>
          <a:p>
            <a:r>
              <a:rPr lang="nb-NO" sz="1800" dirty="0"/>
              <a:t>Prioriteringene har vært ABLU/samlingsbasert/deltids barnehagelærerutdanning.</a:t>
            </a:r>
          </a:p>
          <a:p>
            <a:endParaRPr lang="nb-NO" sz="1800" dirty="0"/>
          </a:p>
          <a:p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2374714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57541" y="421569"/>
            <a:ext cx="10080625" cy="1077209"/>
          </a:xfrm>
        </p:spPr>
        <p:txBody>
          <a:bodyPr/>
          <a:lstStyle/>
          <a:p>
            <a:r>
              <a:rPr lang="nb-NO" dirty="0"/>
              <a:t>Bruk av midler 2019-2020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>
          <a:xfrm>
            <a:off x="1057541" y="2164988"/>
            <a:ext cx="10080625" cy="4144259"/>
          </a:xfrm>
        </p:spPr>
        <p:txBody>
          <a:bodyPr/>
          <a:lstStyle/>
          <a:p>
            <a:r>
              <a:rPr lang="nb-NO" dirty="0"/>
              <a:t>Midler denne høsten er: 1.895.000,- (30% av kompetansemidlene)</a:t>
            </a:r>
          </a:p>
          <a:p>
            <a:r>
              <a:rPr lang="nb-NO" dirty="0"/>
              <a:t>25.000,- pr student = 75 søkere</a:t>
            </a:r>
          </a:p>
          <a:p>
            <a:endParaRPr lang="nb-NO" dirty="0"/>
          </a:p>
          <a:p>
            <a:r>
              <a:rPr lang="nb-NO" dirty="0"/>
              <a:t>Totalt antall søkere = 128</a:t>
            </a:r>
          </a:p>
          <a:p>
            <a:endParaRPr lang="nb-NO" dirty="0"/>
          </a:p>
          <a:p>
            <a:r>
              <a:rPr lang="nb-NO" dirty="0"/>
              <a:t>59 BLU søkere som alle ble prioritert (etter enighet fra samarbeidsforum i mars)</a:t>
            </a:r>
          </a:p>
          <a:p>
            <a:r>
              <a:rPr lang="nb-NO" dirty="0"/>
              <a:t>16 søkere igjen (av 69) som får midler.</a:t>
            </a:r>
          </a:p>
          <a:p>
            <a:endParaRPr lang="nb-NO" dirty="0"/>
          </a:p>
          <a:p>
            <a:r>
              <a:rPr lang="nb-NO" dirty="0"/>
              <a:t>53 søkere får ikke midler (vi måtte da ha hatt 1,4 </a:t>
            </a:r>
            <a:r>
              <a:rPr lang="nb-NO" dirty="0" err="1"/>
              <a:t>mill</a:t>
            </a:r>
            <a:r>
              <a:rPr lang="nb-NO" dirty="0"/>
              <a:t> ekstra).</a:t>
            </a:r>
          </a:p>
        </p:txBody>
      </p:sp>
    </p:spTree>
    <p:extLst>
      <p:ext uri="{BB962C8B-B14F-4D97-AF65-F5344CB8AC3E}">
        <p14:creationId xmlns:p14="http://schemas.microsoft.com/office/powerpoint/2010/main" val="3166474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06921" y="218369"/>
            <a:ext cx="10080625" cy="1077209"/>
          </a:xfrm>
        </p:spPr>
        <p:txBody>
          <a:bodyPr/>
          <a:lstStyle/>
          <a:p>
            <a:r>
              <a:rPr lang="nb-NO" dirty="0"/>
              <a:t>Oversikt over studier, nasjonale satsinger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>
          <a:xfrm>
            <a:off x="1057541" y="2164988"/>
            <a:ext cx="4889693" cy="894301"/>
          </a:xfrm>
        </p:spPr>
        <p:txBody>
          <a:bodyPr/>
          <a:lstStyle/>
          <a:p>
            <a:r>
              <a:rPr lang="nb-NO" dirty="0"/>
              <a:t>Utdelt skriv</a:t>
            </a:r>
          </a:p>
          <a:p>
            <a:r>
              <a:rPr lang="nb-NO" dirty="0"/>
              <a:t>Eksempel fra et kompetansenettverk</a:t>
            </a:r>
          </a:p>
        </p:txBody>
      </p:sp>
      <p:graphicFrame>
        <p:nvGraphicFramePr>
          <p:cNvPr id="5" name="Tabell 4"/>
          <p:cNvGraphicFramePr>
            <a:graphicFrameLocks noGrp="1"/>
          </p:cNvGraphicFramePr>
          <p:nvPr/>
        </p:nvGraphicFramePr>
        <p:xfrm>
          <a:off x="1460182" y="3194048"/>
          <a:ext cx="9271635" cy="1550988"/>
        </p:xfrm>
        <a:graphic>
          <a:graphicData uri="http://schemas.openxmlformats.org/drawingml/2006/table">
            <a:tbl>
              <a:tblPr firstRow="1" firstCol="1" bandRow="1"/>
              <a:tblGrid>
                <a:gridCol w="1800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0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Kompetansenettverk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Kommune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Studier/fagskole og nasjonale satsinger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Midler fra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Antall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Ytre Namdal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BLU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Språkløyper –avsluttes des-19 -  Nasjonal satsing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Vikna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Læringsmiljø og pedagogisk ledelse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Udir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Nærøy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Språkutvikling og språklæring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Udir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Språkløyper – avsluttet og implementert   -  Nasjonal satsing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672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57541" y="444147"/>
            <a:ext cx="10080625" cy="1077209"/>
          </a:xfrm>
        </p:spPr>
        <p:txBody>
          <a:bodyPr/>
          <a:lstStyle/>
          <a:p>
            <a:r>
              <a:rPr lang="nb-NO" dirty="0"/>
              <a:t>Bruk av midler 2020 – 2021, 2021 - 2022</a:t>
            </a:r>
          </a:p>
        </p:txBody>
      </p:sp>
      <p:sp>
        <p:nvSpPr>
          <p:cNvPr id="7" name="Plassholder for tekst 2"/>
          <p:cNvSpPr>
            <a:spLocks noGrp="1"/>
          </p:cNvSpPr>
          <p:nvPr>
            <p:ph type="body" sz="quarter" idx="11"/>
          </p:nvPr>
        </p:nvSpPr>
        <p:spPr>
          <a:xfrm>
            <a:off x="1057541" y="2842321"/>
            <a:ext cx="8560592" cy="3095634"/>
          </a:xfrm>
        </p:spPr>
        <p:txBody>
          <a:bodyPr/>
          <a:lstStyle/>
          <a:p>
            <a:r>
              <a:rPr lang="nb-NO" dirty="0"/>
              <a:t>Hvilke behov har barnehageeierne?</a:t>
            </a:r>
          </a:p>
          <a:p>
            <a:endParaRPr lang="nb-NO" dirty="0"/>
          </a:p>
          <a:p>
            <a:r>
              <a:rPr lang="nb-NO" dirty="0"/>
              <a:t>Hva er samlet sett behovene til det enkelte kompetansenettverk?</a:t>
            </a:r>
          </a:p>
          <a:p>
            <a:endParaRPr lang="nb-NO" dirty="0"/>
          </a:p>
          <a:p>
            <a:r>
              <a:rPr lang="nb-NO" dirty="0"/>
              <a:t>Hvilke av de 4 tiltakene er det behov for i 2020-21 og </a:t>
            </a:r>
            <a:r>
              <a:rPr lang="nb-NO" dirty="0" err="1"/>
              <a:t>evnt</a:t>
            </a:r>
            <a:r>
              <a:rPr lang="nb-NO" dirty="0"/>
              <a:t> 2021-22?</a:t>
            </a:r>
          </a:p>
        </p:txBody>
      </p:sp>
    </p:spTree>
    <p:extLst>
      <p:ext uri="{BB962C8B-B14F-4D97-AF65-F5344CB8AC3E}">
        <p14:creationId xmlns:p14="http://schemas.microsoft.com/office/powerpoint/2010/main" val="1934538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52F4B737-B2D9-4B31-808D-C9E29A675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Supplerende tildelingsbrev </a:t>
            </a:r>
            <a:br>
              <a:rPr lang="nb-NO" dirty="0"/>
            </a:br>
            <a:r>
              <a:rPr lang="nb-NO" sz="2800" dirty="0"/>
              <a:t>Økt bevilgning fra </a:t>
            </a:r>
            <a:r>
              <a:rPr lang="nb-NO" sz="2800" dirty="0" err="1"/>
              <a:t>Udir</a:t>
            </a:r>
            <a:r>
              <a:rPr lang="nb-NO" sz="2800" dirty="0"/>
              <a:t> til FM</a:t>
            </a:r>
            <a:endParaRPr lang="nb-NO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137F647-4FBF-4960-AB94-8C9A26BE734A}"/>
              </a:ext>
            </a:extLst>
          </p:cNvPr>
          <p:cNvSpPr/>
          <p:nvPr/>
        </p:nvSpPr>
        <p:spPr>
          <a:xfrm>
            <a:off x="1055688" y="2190045"/>
            <a:ext cx="3853663" cy="1616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Ordinær</a:t>
            </a:r>
          </a:p>
          <a:p>
            <a:pPr algn="ctr"/>
            <a:r>
              <a:rPr lang="nb-NO" dirty="0"/>
              <a:t>14,4 millioner</a:t>
            </a:r>
          </a:p>
          <a:p>
            <a:pPr algn="ctr"/>
            <a:r>
              <a:rPr lang="nb-NO" dirty="0"/>
              <a:t>Barnehagebasert 70%=10,08 </a:t>
            </a:r>
            <a:r>
              <a:rPr lang="nb-NO" dirty="0" err="1"/>
              <a:t>mill</a:t>
            </a:r>
            <a:endParaRPr lang="nb-NO" dirty="0"/>
          </a:p>
          <a:p>
            <a:pPr algn="ctr"/>
            <a:r>
              <a:rPr lang="nb-NO" dirty="0"/>
              <a:t>Lokale behov 30%=4,32 </a:t>
            </a:r>
            <a:r>
              <a:rPr lang="nb-NO" dirty="0" err="1"/>
              <a:t>mill</a:t>
            </a:r>
            <a:endParaRPr lang="nb-NO" dirty="0"/>
          </a:p>
          <a:p>
            <a:pPr algn="ctr"/>
            <a:r>
              <a:rPr lang="nb-NO" dirty="0"/>
              <a:t>Flatt tillegg (10%) = 21 000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0380EBB-CB71-475D-880F-E1435AC66CBD}"/>
              </a:ext>
            </a:extLst>
          </p:cNvPr>
          <p:cNvSpPr/>
          <p:nvPr/>
        </p:nvSpPr>
        <p:spPr>
          <a:xfrm>
            <a:off x="5160434" y="2190045"/>
            <a:ext cx="6600825" cy="1616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Ny</a:t>
            </a:r>
          </a:p>
          <a:p>
            <a:pPr algn="ctr"/>
            <a:r>
              <a:rPr lang="nb-NO" dirty="0"/>
              <a:t>Økt med 719 000 kr</a:t>
            </a:r>
          </a:p>
          <a:p>
            <a:pPr algn="ctr"/>
            <a:r>
              <a:rPr lang="nb-NO" dirty="0"/>
              <a:t>Ny samlet tildeling 15 119 000 kr</a:t>
            </a:r>
          </a:p>
          <a:p>
            <a:pPr algn="ctr"/>
            <a:r>
              <a:rPr lang="nb-NO" dirty="0"/>
              <a:t>Barnehagebasert (70%) = 503 300 kr</a:t>
            </a:r>
          </a:p>
          <a:p>
            <a:pPr algn="ctr"/>
            <a:r>
              <a:rPr lang="nb-NO" dirty="0"/>
              <a:t>Lokale behov (30%)= 215 000 kr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DEEF9F0D-481C-4714-9C69-2B609894B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3199"/>
            <a:ext cx="10515600" cy="34337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Fått 719 000 kr i økt bevilgning</a:t>
            </a:r>
          </a:p>
          <a:p>
            <a:pPr marL="0" indent="0">
              <a:buNone/>
            </a:pPr>
            <a:r>
              <a:rPr lang="nb-NO" dirty="0"/>
              <a:t>Minst 70% av dette skal gå til barnehagebaserte kompetansetiltak</a:t>
            </a:r>
          </a:p>
          <a:p>
            <a:pPr marL="0" indent="0">
              <a:buNone/>
            </a:pPr>
            <a:r>
              <a:rPr lang="nb-NO" dirty="0"/>
              <a:t>   (503 300 kr)</a:t>
            </a:r>
          </a:p>
          <a:p>
            <a:pPr marL="0" indent="0">
              <a:buNone/>
            </a:pPr>
            <a:r>
              <a:rPr lang="nb-NO" dirty="0"/>
              <a:t>Resterende til lokale behov  (215 700 kr)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3999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45694" y="229658"/>
            <a:ext cx="10080625" cy="1077209"/>
          </a:xfrm>
        </p:spPr>
        <p:txBody>
          <a:bodyPr/>
          <a:lstStyle/>
          <a:p>
            <a:r>
              <a:rPr lang="nb-NO" dirty="0"/>
              <a:t>Torsdag 3.oktober</a:t>
            </a:r>
          </a:p>
        </p:txBody>
      </p:sp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613310"/>
              </p:ext>
            </p:extLst>
          </p:nvPr>
        </p:nvGraphicFramePr>
        <p:xfrm>
          <a:off x="1045694" y="2073769"/>
          <a:ext cx="9735195" cy="4584092"/>
        </p:xfrm>
        <a:graphic>
          <a:graphicData uri="http://schemas.openxmlformats.org/drawingml/2006/table">
            <a:tbl>
              <a:tblPr firstRow="1" firstCol="1" bandRow="1"/>
              <a:tblGrid>
                <a:gridCol w="1082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52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11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8:30 - 9:15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 15/19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Bruk av midler i 2020, behov i Trøndelag (30% av midlene)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Drøfting: Hvilke behov har barnehageeierne, og hva er samlet sett behovene til det enkelte kompetansenettverk?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Oppsummering: Hvilke av de 4 tiltakene er det behov for i 2020/21, 2021/22?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9:15 – 9:30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Pause og </a:t>
                      </a:r>
                      <a:r>
                        <a:rPr lang="nb-NO" sz="1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pausematbuffe</a:t>
                      </a:r>
                      <a:endParaRPr lang="nb-NO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7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9:30 – 11:30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 16/19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Kunnskapsdepartementets rapport fra ekspertutvalget, om barnehagelærerrollen</a:t>
                      </a: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ved </a:t>
                      </a:r>
                      <a:r>
                        <a:rPr lang="nb-NO" sz="100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Marit Bøe</a:t>
                      </a: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Førsteamanuensis, Fakultet for humaniora, idretts- og utdanningsvitenskap, Institutt for pedagogikk, Campus Notodden.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«Barnehagelæreren i arbeidet med de statlige føringene om barnehagebasert kompetanseutvikling».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Grunnlaget for arbeidet med kompetanseutvikling både i nettverkene og i den enkelte barnehage bygger på forståelsen av styrerens viktige rolle med å initiere, motivere og lede utviklingsprosesser i den enkelte barnehage.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11:30 – 12:00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Utsjekk 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68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12:00 – 13:00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 17/19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 og evaluering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Rapportering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Møter i 2020. Februar, mai, oktober?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Eventuelt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13:00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Lunsj og hjemreise</a:t>
                      </a:r>
                    </a:p>
                  </a:txBody>
                  <a:tcPr marL="50134" marR="501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06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D927C9C-086C-49DE-9FD9-BE39A4B4CCBB}"/>
              </a:ext>
            </a:extLst>
          </p:cNvPr>
          <p:cNvGraphicFramePr>
            <a:graphicFrameLocks noGrp="1"/>
          </p:cNvGraphicFramePr>
          <p:nvPr/>
        </p:nvGraphicFramePr>
        <p:xfrm>
          <a:off x="2800350" y="2595404"/>
          <a:ext cx="6109310" cy="2811780"/>
        </p:xfrm>
        <a:graphic>
          <a:graphicData uri="http://schemas.openxmlformats.org/drawingml/2006/table">
            <a:tbl>
              <a:tblPr/>
              <a:tblGrid>
                <a:gridCol w="823997">
                  <a:extLst>
                    <a:ext uri="{9D8B030D-6E8A-4147-A177-3AD203B41FA5}">
                      <a16:colId xmlns:a16="http://schemas.microsoft.com/office/drawing/2014/main" val="961449442"/>
                    </a:ext>
                  </a:extLst>
                </a:gridCol>
                <a:gridCol w="827880">
                  <a:extLst>
                    <a:ext uri="{9D8B030D-6E8A-4147-A177-3AD203B41FA5}">
                      <a16:colId xmlns:a16="http://schemas.microsoft.com/office/drawing/2014/main" val="3044559882"/>
                    </a:ext>
                  </a:extLst>
                </a:gridCol>
                <a:gridCol w="827880">
                  <a:extLst>
                    <a:ext uri="{9D8B030D-6E8A-4147-A177-3AD203B41FA5}">
                      <a16:colId xmlns:a16="http://schemas.microsoft.com/office/drawing/2014/main" val="3672782934"/>
                    </a:ext>
                  </a:extLst>
                </a:gridCol>
                <a:gridCol w="827880">
                  <a:extLst>
                    <a:ext uri="{9D8B030D-6E8A-4147-A177-3AD203B41FA5}">
                      <a16:colId xmlns:a16="http://schemas.microsoft.com/office/drawing/2014/main" val="895621040"/>
                    </a:ext>
                  </a:extLst>
                </a:gridCol>
                <a:gridCol w="827880">
                  <a:extLst>
                    <a:ext uri="{9D8B030D-6E8A-4147-A177-3AD203B41FA5}">
                      <a16:colId xmlns:a16="http://schemas.microsoft.com/office/drawing/2014/main" val="3860104647"/>
                    </a:ext>
                  </a:extLst>
                </a:gridCol>
                <a:gridCol w="1117639">
                  <a:extLst>
                    <a:ext uri="{9D8B030D-6E8A-4147-A177-3AD203B41FA5}">
                      <a16:colId xmlns:a16="http://schemas.microsoft.com/office/drawing/2014/main" val="127221497"/>
                    </a:ext>
                  </a:extLst>
                </a:gridCol>
                <a:gridCol w="28274">
                  <a:extLst>
                    <a:ext uri="{9D8B030D-6E8A-4147-A177-3AD203B41FA5}">
                      <a16:colId xmlns:a16="http://schemas.microsoft.com/office/drawing/2014/main" val="1522621282"/>
                    </a:ext>
                  </a:extLst>
                </a:gridCol>
                <a:gridCol w="827880">
                  <a:extLst>
                    <a:ext uri="{9D8B030D-6E8A-4147-A177-3AD203B41FA5}">
                      <a16:colId xmlns:a16="http://schemas.microsoft.com/office/drawing/2014/main" val="226165699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Tilleggsfullmakt (719 000)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50 330,00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452 970,00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503 300,00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43221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Sats (10%)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Fasttildeling (10%)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Årsverk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Andel av sum årsverk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Årsverkstildeling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 tildeling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5275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6 291,25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361,47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24 379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30 670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644 923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8197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6 291,25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544,97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8,1 %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36 755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43 046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905 160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2649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6 291,25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121,50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8 194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14 486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304 601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54912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2 097,08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508,64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34 304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36 401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765 443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4736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5 242,71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304,88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20 562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25 805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542 619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198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9 436,88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653,79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44 094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53 531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1 125 632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6703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3 145,63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421,72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28 442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31 588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664 223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2466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3 145,63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3 161,58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47,1 %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213 227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216 373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4 549 851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3678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5 242,71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475,38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32 061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37 304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784 419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2126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1 048,54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3 145,63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162,38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10 951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14 097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296 431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1983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50 330,00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6 716,31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452 970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503 300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10 583 300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120463"/>
                  </a:ext>
                </a:extLst>
              </a:tr>
            </a:tbl>
          </a:graphicData>
        </a:graphic>
      </p:graphicFrame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4600C6E-D852-472D-9A8A-D1C84FD94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4707"/>
            <a:ext cx="10515600" cy="5332255"/>
          </a:xfrm>
        </p:spPr>
        <p:txBody>
          <a:bodyPr/>
          <a:lstStyle/>
          <a:p>
            <a:pPr marL="514350" indent="-514350">
              <a:buAutoNum type="alphaLcParenR"/>
            </a:pPr>
            <a:r>
              <a:rPr lang="nb-NO" dirty="0"/>
              <a:t>Tildeles kompetansenettverkene i tråd med ordinær fordeling</a:t>
            </a:r>
          </a:p>
          <a:p>
            <a:pPr marL="514350" indent="-514350">
              <a:buAutoNum type="alphaLcParenR"/>
            </a:pPr>
            <a:r>
              <a:rPr lang="nb-NO" dirty="0"/>
              <a:t>Vurderer samarbeidsforum at det dukker opp særlige behov?</a:t>
            </a:r>
          </a:p>
          <a:p>
            <a:pPr marL="514350" indent="-514350">
              <a:buAutoNum type="alphaLcParenR"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sz="1100" dirty="0"/>
          </a:p>
          <a:p>
            <a:pPr marL="0" indent="0">
              <a:buNone/>
            </a:pPr>
            <a:endParaRPr lang="nb-NO" sz="1100" dirty="0"/>
          </a:p>
          <a:p>
            <a:pPr marL="0" indent="0">
              <a:buNone/>
            </a:pPr>
            <a:endParaRPr lang="nb-NO" sz="1100" dirty="0"/>
          </a:p>
          <a:p>
            <a:pPr marL="0" indent="0">
              <a:buNone/>
            </a:pPr>
            <a:endParaRPr lang="nb-NO" dirty="0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977DD19C-B7AA-4BDB-B362-528076F80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57554"/>
              </p:ext>
            </p:extLst>
          </p:nvPr>
        </p:nvGraphicFramePr>
        <p:xfrm>
          <a:off x="1581150" y="3305174"/>
          <a:ext cx="1219200" cy="1914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3494256366"/>
                    </a:ext>
                  </a:extLst>
                </a:gridCol>
              </a:tblGrid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Fosen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90361426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Gauldal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72770215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Indre Namdal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81580828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Levanger/Verdal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74134263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Midtre Namdal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67218759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Orkdal-Øy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8365733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Innherred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11953116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Trondheim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05957273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Værnes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53919158"/>
                  </a:ext>
                </a:extLst>
              </a:tr>
              <a:tr h="191453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Ytre Namdal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63454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36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45694" y="218370"/>
            <a:ext cx="10080625" cy="1077209"/>
          </a:xfrm>
        </p:spPr>
        <p:txBody>
          <a:bodyPr/>
          <a:lstStyle/>
          <a:p>
            <a:r>
              <a:rPr lang="nb-NO" dirty="0"/>
              <a:t>Videre arbeid i samarbeidsforum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>
          <a:xfrm>
            <a:off x="1045694" y="2063388"/>
            <a:ext cx="9655615" cy="4794612"/>
          </a:xfrm>
        </p:spPr>
        <p:txBody>
          <a:bodyPr/>
          <a:lstStyle/>
          <a:p>
            <a:r>
              <a:rPr lang="nb-NO" sz="1600" dirty="0"/>
              <a:t>Status                	klima</a:t>
            </a:r>
          </a:p>
          <a:p>
            <a:r>
              <a:rPr lang="nb-NO" sz="1600" dirty="0"/>
              <a:t>		samarbeidsforumets sammensetning, størrelse</a:t>
            </a:r>
          </a:p>
          <a:p>
            <a:r>
              <a:rPr lang="nb-NO" sz="1600" dirty="0"/>
              <a:t>		modell; kompetansenettverk </a:t>
            </a:r>
          </a:p>
          <a:p>
            <a:r>
              <a:rPr lang="nb-NO" sz="1600" dirty="0"/>
              <a:t>	              	midler</a:t>
            </a:r>
          </a:p>
          <a:p>
            <a:endParaRPr lang="nb-NO" sz="1600" dirty="0"/>
          </a:p>
          <a:p>
            <a:r>
              <a:rPr lang="nb-NO" sz="1600" dirty="0"/>
              <a:t>Evaluering	intensjonene</a:t>
            </a:r>
          </a:p>
          <a:p>
            <a:r>
              <a:rPr lang="nb-NO" sz="1600" dirty="0"/>
              <a:t>		</a:t>
            </a:r>
          </a:p>
          <a:p>
            <a:r>
              <a:rPr lang="nb-NO" sz="1600" dirty="0"/>
              <a:t>Rapportering	skjema vil bli sendt ut i høst, frist 9.januar</a:t>
            </a:r>
          </a:p>
          <a:p>
            <a:endParaRPr lang="nb-NO" sz="1600" dirty="0"/>
          </a:p>
          <a:p>
            <a:r>
              <a:rPr lang="nb-NO" sz="1600" dirty="0"/>
              <a:t>Møter i 2020	3.-4. mars        </a:t>
            </a:r>
          </a:p>
          <a:p>
            <a:r>
              <a:rPr lang="nb-NO" sz="1600" dirty="0"/>
              <a:t>		9.(-10.) juni</a:t>
            </a:r>
          </a:p>
          <a:p>
            <a:r>
              <a:rPr lang="nb-NO" sz="1600" dirty="0"/>
              <a:t>		13.-14.oktober</a:t>
            </a:r>
          </a:p>
          <a:p>
            <a:r>
              <a:rPr lang="nb-NO" sz="1600" dirty="0"/>
              <a:t>		Innspill – faglig      				EVENTUELT</a:t>
            </a:r>
          </a:p>
        </p:txBody>
      </p:sp>
    </p:spTree>
    <p:extLst>
      <p:ext uri="{BB962C8B-B14F-4D97-AF65-F5344CB8AC3E}">
        <p14:creationId xmlns:p14="http://schemas.microsoft.com/office/powerpoint/2010/main" val="3751504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57541" y="466725"/>
            <a:ext cx="10080625" cy="1077209"/>
          </a:xfrm>
        </p:spPr>
        <p:txBody>
          <a:bodyPr/>
          <a:lstStyle/>
          <a:p>
            <a:r>
              <a:rPr lang="nb-NO" dirty="0"/>
              <a:t>Oppsummering fra spørringa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2"/>
          </p:nvPr>
        </p:nvSpPr>
        <p:spPr>
          <a:xfrm>
            <a:off x="1057541" y="2441022"/>
            <a:ext cx="9952275" cy="4144259"/>
          </a:xfrm>
        </p:spPr>
        <p:txBody>
          <a:bodyPr/>
          <a:lstStyle/>
          <a:p>
            <a:r>
              <a:rPr lang="nb-NO" b="1" dirty="0"/>
              <a:t>Kompetansenettverkene har:</a:t>
            </a:r>
            <a:endParaRPr lang="nb-NO" dirty="0"/>
          </a:p>
          <a:p>
            <a:pPr marL="342900" indent="-342900">
              <a:buFontTx/>
              <a:buChar char="-"/>
            </a:pPr>
            <a:r>
              <a:rPr lang="nb-NO" dirty="0"/>
              <a:t>kommet ulikt (kan se forskjell på nye og allerede etablerte nettverk)</a:t>
            </a:r>
          </a:p>
          <a:p>
            <a:pPr marL="342900" indent="-342900">
              <a:buFontTx/>
              <a:buChar char="-"/>
            </a:pPr>
            <a:r>
              <a:rPr lang="nb-NO" dirty="0"/>
              <a:t>kommet mer eller mindre i gang (har hatt møter, er i prosesser, de fleste har hatt kontakt med eller er i dialog med UH. </a:t>
            </a:r>
          </a:p>
          <a:p>
            <a:pPr marL="342900" indent="-342900">
              <a:buFontTx/>
              <a:buChar char="-"/>
            </a:pPr>
            <a:r>
              <a:rPr lang="nb-NO" dirty="0"/>
              <a:t>ulik gjennomføring/struktur – ut fra størrelse/behov/erfaringer/tidligere praksis/forståelse</a:t>
            </a:r>
          </a:p>
          <a:p>
            <a:pPr marL="342900" indent="-342900">
              <a:buFontTx/>
              <a:buChar char="-"/>
            </a:pPr>
            <a:r>
              <a:rPr lang="nb-NO" dirty="0"/>
              <a:t>beskrevet dialogen med barnehageeierne på ymse vis</a:t>
            </a:r>
          </a:p>
          <a:p>
            <a:pPr marL="342900" indent="-342900">
              <a:buFontTx/>
              <a:buChar char="-"/>
            </a:pPr>
            <a:r>
              <a:rPr lang="nb-NO" dirty="0"/>
              <a:t>erfart at det er viktig meg gode analyser, kartlegginger før igangsetting</a:t>
            </a:r>
          </a:p>
          <a:p>
            <a:pPr marL="342900" indent="-342900">
              <a:buFontTx/>
              <a:buChar char="-"/>
            </a:pPr>
            <a:endParaRPr lang="nb-NO" dirty="0"/>
          </a:p>
          <a:p>
            <a:pPr marL="342900" indent="-342900">
              <a:buFontTx/>
              <a:buChar char="-"/>
            </a:pPr>
            <a:endParaRPr lang="nb-NO" dirty="0"/>
          </a:p>
          <a:p>
            <a:r>
              <a:rPr lang="nb-NO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14423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57541" y="455436"/>
            <a:ext cx="10080625" cy="1077209"/>
          </a:xfrm>
        </p:spPr>
        <p:txBody>
          <a:bodyPr/>
          <a:lstStyle/>
          <a:p>
            <a:r>
              <a:rPr lang="nb-NO" dirty="0"/>
              <a:t>Positive erfaringer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2"/>
          </p:nvPr>
        </p:nvSpPr>
        <p:spPr>
          <a:xfrm>
            <a:off x="1057541" y="2418443"/>
            <a:ext cx="9974852" cy="4144259"/>
          </a:xfrm>
        </p:spPr>
        <p:txBody>
          <a:bodyPr/>
          <a:lstStyle/>
          <a:p>
            <a:r>
              <a:rPr lang="nb-NO" b="1" dirty="0"/>
              <a:t>Enkelte kompetansenettverk har:</a:t>
            </a:r>
          </a:p>
          <a:p>
            <a:pPr marL="342900" indent="-342900">
              <a:buFontTx/>
              <a:buChar char="-"/>
            </a:pPr>
            <a:r>
              <a:rPr lang="nb-NO" dirty="0"/>
              <a:t>kommentert at det er tett dialog mellom </a:t>
            </a:r>
            <a:r>
              <a:rPr lang="nb-NO" dirty="0" err="1"/>
              <a:t>komptansenettverkene</a:t>
            </a:r>
            <a:r>
              <a:rPr lang="nb-NO" dirty="0"/>
              <a:t> og UH, og sier at dette er viktig/nødvendig</a:t>
            </a:r>
          </a:p>
          <a:p>
            <a:pPr marL="342900" indent="-342900">
              <a:buFontTx/>
              <a:buChar char="-"/>
            </a:pPr>
            <a:r>
              <a:rPr lang="nb-NO" dirty="0"/>
              <a:t>tenkt at det er viktig å få med alle barnehagene fra første stund, god dialog med barnehageeier/myndighetene, og at ledernivået må med.</a:t>
            </a:r>
          </a:p>
          <a:p>
            <a:pPr marL="342900" indent="-342900">
              <a:buFontTx/>
              <a:buChar char="-"/>
            </a:pPr>
            <a:r>
              <a:rPr lang="nb-NO" dirty="0"/>
              <a:t>erfart at det er nødvendig med et godt analysearbeid</a:t>
            </a:r>
          </a:p>
          <a:p>
            <a:pPr marL="342900" indent="-342900">
              <a:buFontTx/>
              <a:buChar char="-"/>
            </a:pPr>
            <a:r>
              <a:rPr lang="nb-NO" dirty="0"/>
              <a:t>tenkt at koordinering er av stor betydning for å lykkes med arbeidet</a:t>
            </a:r>
          </a:p>
          <a:p>
            <a:pPr marL="342900" indent="-342900">
              <a:buFontTx/>
              <a:buChar char="-"/>
            </a:pPr>
            <a:r>
              <a:rPr lang="nb-NO" dirty="0"/>
              <a:t>planer om å lage kontrakter med barnehageeierne med forventningsavklaringer</a:t>
            </a:r>
          </a:p>
          <a:p>
            <a:pPr marL="342900" indent="-342900">
              <a:buFontTx/>
              <a:buChar char="-"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5940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45694" y="263525"/>
            <a:ext cx="10080625" cy="1077209"/>
          </a:xfrm>
        </p:spPr>
        <p:txBody>
          <a:bodyPr/>
          <a:lstStyle/>
          <a:p>
            <a:r>
              <a:rPr lang="nb-NO" dirty="0"/>
              <a:t>Drøftinger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2"/>
          </p:nvPr>
        </p:nvSpPr>
        <p:spPr>
          <a:xfrm>
            <a:off x="1055688" y="2158799"/>
            <a:ext cx="10070631" cy="4144259"/>
          </a:xfrm>
        </p:spPr>
        <p:txBody>
          <a:bodyPr/>
          <a:lstStyle/>
          <a:p>
            <a:endParaRPr lang="nb-NO" dirty="0"/>
          </a:p>
          <a:p>
            <a:r>
              <a:rPr lang="nb-NO" dirty="0"/>
              <a:t>Bruk av midler til barnehageeier – for planlegging, frikjøp av tid og ressurser. Erfaringer sier at dette er verdifullt for barnehagene. Er dette gjennomførbart?</a:t>
            </a:r>
          </a:p>
          <a:p>
            <a:endParaRPr lang="nb-NO" dirty="0"/>
          </a:p>
          <a:p>
            <a:r>
              <a:rPr lang="nb-NO" dirty="0"/>
              <a:t>Koordinator – hvordan få til dette?</a:t>
            </a:r>
          </a:p>
          <a:p>
            <a:endParaRPr lang="nb-NO" dirty="0"/>
          </a:p>
          <a:p>
            <a:r>
              <a:rPr lang="nb-NO" dirty="0"/>
              <a:t>UH – hvordan sikre intensjonen om en mer </a:t>
            </a:r>
            <a:r>
              <a:rPr lang="nb-NO" dirty="0" err="1"/>
              <a:t>praksisnær</a:t>
            </a:r>
            <a:r>
              <a:rPr lang="nb-NO" dirty="0"/>
              <a:t> UH i Trøndelag hvis det blir en veldig skjevfordeling av bruk av Nord U og DMMH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83224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06921" y="432859"/>
            <a:ext cx="10080625" cy="1077209"/>
          </a:xfrm>
        </p:spPr>
        <p:txBody>
          <a:bodyPr/>
          <a:lstStyle/>
          <a:p>
            <a:r>
              <a:rPr lang="nb-NO" dirty="0"/>
              <a:t>Kontakten mellom kompetansenettverkene og Fylkesmannen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2"/>
          </p:nvPr>
        </p:nvSpPr>
        <p:spPr>
          <a:xfrm>
            <a:off x="906922" y="2158799"/>
            <a:ext cx="10219398" cy="1442357"/>
          </a:xfrm>
        </p:spPr>
        <p:txBody>
          <a:bodyPr/>
          <a:lstStyle/>
          <a:p>
            <a:r>
              <a:rPr lang="nb-NO" dirty="0"/>
              <a:t>Hvordan sikre intensjonene med modellen som er valgt?</a:t>
            </a:r>
          </a:p>
          <a:p>
            <a:r>
              <a:rPr lang="nb-NO" dirty="0"/>
              <a:t>-barnehagebaserte kompetansetiltak, sikre at private barnehager og barnehager med lav kompetanse er med, enda mer </a:t>
            </a:r>
            <a:r>
              <a:rPr lang="nb-NO" dirty="0" err="1"/>
              <a:t>praksisnær</a:t>
            </a:r>
            <a:r>
              <a:rPr lang="nb-NO" dirty="0"/>
              <a:t> UH, tettere samarbeid mellom aktørene…</a:t>
            </a:r>
          </a:p>
          <a:p>
            <a:endParaRPr lang="nb-NO" dirty="0"/>
          </a:p>
          <a:p>
            <a:endParaRPr lang="nb-NO" dirty="0"/>
          </a:p>
          <a:p>
            <a:pPr marL="457200" indent="-457200">
              <a:buAutoNum type="alphaLcParenR"/>
            </a:pPr>
            <a:endParaRPr lang="nb-NO" dirty="0"/>
          </a:p>
          <a:p>
            <a:pPr marL="457200" indent="-457200">
              <a:buAutoNum type="alphaLcParenR"/>
            </a:pPr>
            <a:endParaRPr lang="nb-NO" dirty="0"/>
          </a:p>
        </p:txBody>
      </p:sp>
      <p:sp>
        <p:nvSpPr>
          <p:cNvPr id="5" name="Plassholder for tekst 3"/>
          <p:cNvSpPr>
            <a:spLocks noGrp="1"/>
          </p:cNvSpPr>
          <p:nvPr>
            <p:ph type="body" sz="quarter" idx="12"/>
          </p:nvPr>
        </p:nvSpPr>
        <p:spPr>
          <a:xfrm>
            <a:off x="985944" y="3727955"/>
            <a:ext cx="10219398" cy="2537379"/>
          </a:xfrm>
        </p:spPr>
        <p:txBody>
          <a:bodyPr/>
          <a:lstStyle/>
          <a:p>
            <a:r>
              <a:rPr lang="nb-NO" sz="1600" dirty="0" err="1"/>
              <a:t>Pr.i</a:t>
            </a:r>
            <a:r>
              <a:rPr lang="nb-NO" sz="1600" dirty="0"/>
              <a:t> dag:</a:t>
            </a:r>
          </a:p>
          <a:p>
            <a:r>
              <a:rPr lang="nb-NO" sz="1600" dirty="0"/>
              <a:t>Møtes i samarbeidsforum</a:t>
            </a:r>
          </a:p>
          <a:p>
            <a:r>
              <a:rPr lang="nb-NO" sz="1600" dirty="0"/>
              <a:t>Spørsmål/kontakt/veiledning/drøftinger pr </a:t>
            </a:r>
            <a:r>
              <a:rPr lang="nb-NO" sz="1600" dirty="0" err="1"/>
              <a:t>tlf</a:t>
            </a:r>
            <a:r>
              <a:rPr lang="nb-NO" sz="1600" dirty="0"/>
              <a:t>/mail</a:t>
            </a:r>
          </a:p>
          <a:p>
            <a:r>
              <a:rPr lang="nb-NO" sz="1600" dirty="0"/>
              <a:t>Spørring</a:t>
            </a:r>
          </a:p>
          <a:p>
            <a:r>
              <a:rPr lang="nb-NO" sz="1600" dirty="0"/>
              <a:t>Mottar referat fra møter i KN</a:t>
            </a:r>
          </a:p>
          <a:p>
            <a:r>
              <a:rPr lang="nb-NO" sz="1600" dirty="0"/>
              <a:t>Innhente planer etter hvert</a:t>
            </a:r>
          </a:p>
          <a:p>
            <a:endParaRPr lang="nb-NO" dirty="0"/>
          </a:p>
          <a:p>
            <a:pPr marL="457200" indent="-457200">
              <a:buAutoNum type="alphaLcParenR"/>
            </a:pPr>
            <a:endParaRPr lang="nb-NO" dirty="0"/>
          </a:p>
          <a:p>
            <a:pPr marL="457200" indent="-457200">
              <a:buAutoNum type="alphaLcParenR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5141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title"/>
          </p:nvPr>
        </p:nvSpPr>
        <p:spPr>
          <a:xfrm>
            <a:off x="906463" y="331788"/>
            <a:ext cx="10080625" cy="1076325"/>
          </a:xfrm>
        </p:spPr>
        <p:txBody>
          <a:bodyPr/>
          <a:lstStyle/>
          <a:p>
            <a:r>
              <a:rPr lang="nb-NO" dirty="0"/>
              <a:t>Støtte til kompetansenettverkene</a:t>
            </a:r>
          </a:p>
        </p:txBody>
      </p:sp>
      <p:sp>
        <p:nvSpPr>
          <p:cNvPr id="6" name="Plassholder for tekst 3"/>
          <p:cNvSpPr txBox="1">
            <a:spLocks/>
          </p:cNvSpPr>
          <p:nvPr/>
        </p:nvSpPr>
        <p:spPr>
          <a:xfrm>
            <a:off x="906463" y="2412798"/>
            <a:ext cx="10219398" cy="376222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DMMH fikk i 2018 tildelt 500.000,- for støtte til nettverkene.</a:t>
            </a:r>
          </a:p>
          <a:p>
            <a:endParaRPr lang="nb-NO" sz="1600" dirty="0"/>
          </a:p>
          <a:p>
            <a:r>
              <a:rPr lang="nb-NO" sz="1600" dirty="0"/>
              <a:t>Utbetalingsbrev:</a:t>
            </a:r>
          </a:p>
          <a:p>
            <a:r>
              <a:rPr lang="nb-NO" sz="1600" dirty="0"/>
              <a:t>«Noen av nettverkene er nyetablerte og kan ha behov for støtte i igangsettingen av ordningen. Andre nettverk er en videreføring av eksisterende samarbeid og kan ha behov for annen støtte og tidsperspektiv i prosessen. Et felles tema er hvordan barnehagebaserte kompetanseutviklingstiltak skal innrettes, prioriteres, og dimensjoneres i det enkelte kompetansenettverket. Det kan være snakk om både veiledning og fagsamlinger. Behovet avklares med det enkelte regionale kompetansenettverket.»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I april-19 ble det gjort en undersøkelse.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16179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3"/>
          <p:cNvSpPr txBox="1">
            <a:spLocks/>
          </p:cNvSpPr>
          <p:nvPr/>
        </p:nvSpPr>
        <p:spPr>
          <a:xfrm>
            <a:off x="916915" y="2587777"/>
            <a:ext cx="10219398" cy="253737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nb-NO" dirty="0"/>
              <a:t>Ett møte med alle kompetansenettverkene, møtested i regionene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nb-NO" dirty="0"/>
              <a:t>Etter møtene; skreddersy/støtte hvert enkelt nettverk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nb-NO" dirty="0"/>
              <a:t>Fagdag der alle i nettverket møter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nb-NO" dirty="0"/>
              <a:t>2-dagers kurs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endParaRPr lang="nb-NO" dirty="0"/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nb-NO" dirty="0"/>
              <a:t>Ved behov tar Fylkesmannen møter/veiledning med kompetansenettverkene</a:t>
            </a:r>
          </a:p>
          <a:p>
            <a:endParaRPr lang="nb-NO" dirty="0"/>
          </a:p>
          <a:p>
            <a:r>
              <a:rPr lang="nb-NO" dirty="0"/>
              <a:t>Hva er behovene til kompetansenettverkene?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endParaRPr lang="nb-NO" dirty="0"/>
          </a:p>
          <a:p>
            <a:pPr marL="457200" indent="-457200">
              <a:buFont typeface="Arial" panose="020B0604020202020204" pitchFamily="34" charset="0"/>
              <a:buAutoNum type="alphaLcParenR"/>
            </a:pPr>
            <a:endParaRPr lang="nb-NO" dirty="0"/>
          </a:p>
        </p:txBody>
      </p:sp>
      <p:sp>
        <p:nvSpPr>
          <p:cNvPr id="6" name="Tittel 1"/>
          <p:cNvSpPr>
            <a:spLocks noGrp="1"/>
          </p:cNvSpPr>
          <p:nvPr>
            <p:ph type="title"/>
          </p:nvPr>
        </p:nvSpPr>
        <p:spPr>
          <a:xfrm>
            <a:off x="985838" y="219075"/>
            <a:ext cx="10080625" cy="1076325"/>
          </a:xfrm>
        </p:spPr>
        <p:txBody>
          <a:bodyPr/>
          <a:lstStyle/>
          <a:p>
            <a:r>
              <a:rPr lang="nb-NO" dirty="0"/>
              <a:t>Kontakt/oppfølging/støtte</a:t>
            </a:r>
          </a:p>
        </p:txBody>
      </p:sp>
    </p:spTree>
    <p:extLst>
      <p:ext uri="{BB962C8B-B14F-4D97-AF65-F5344CB8AC3E}">
        <p14:creationId xmlns:p14="http://schemas.microsoft.com/office/powerpoint/2010/main" val="973098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716C098D-71DA-49CE-9293-D3345703B8C8}" vid="{132B1F7D-1D01-4435-859B-429E3A3764F4}"/>
    </a:ext>
  </a:extLst>
</a:theme>
</file>

<file path=ppt/theme/theme2.xml><?xml version="1.0" encoding="utf-8"?>
<a:theme xmlns:a="http://schemas.openxmlformats.org/drawingml/2006/main" name="Egendefinert utform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FMTL mal power-point</Template>
  <TotalTime>881</TotalTime>
  <Words>2196</Words>
  <Application>Microsoft Office PowerPoint</Application>
  <PresentationFormat>Widescreen</PresentationFormat>
  <Paragraphs>472</Paragraphs>
  <Slides>31</Slides>
  <Notes>29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Franklin Gothic Book</vt:lpstr>
      <vt:lpstr>Open Sans</vt:lpstr>
      <vt:lpstr>Open Sans Light</vt:lpstr>
      <vt:lpstr>Open Sans SemiBold</vt:lpstr>
      <vt:lpstr>Office-tema</vt:lpstr>
      <vt:lpstr>Egendefinert utforming</vt:lpstr>
      <vt:lpstr>PowerPoint-presentasjon</vt:lpstr>
      <vt:lpstr>Onsdag 2.oktober</vt:lpstr>
      <vt:lpstr>Torsdag 3.oktober</vt:lpstr>
      <vt:lpstr>Oppsummering fra spørringa</vt:lpstr>
      <vt:lpstr>Positive erfaringer</vt:lpstr>
      <vt:lpstr>Drøftinger</vt:lpstr>
      <vt:lpstr>Kontakten mellom kompetansenettverkene og Fylkesmannen</vt:lpstr>
      <vt:lpstr>Støtte til kompetansenettverkene</vt:lpstr>
      <vt:lpstr>Kontakt/oppfølging/støtte</vt:lpstr>
      <vt:lpstr>Nasjonale satsinger</vt:lpstr>
      <vt:lpstr>PowerPoint-presentasjon</vt:lpstr>
      <vt:lpstr>Kort historikk</vt:lpstr>
      <vt:lpstr>PowerPoint-presentasjon</vt:lpstr>
      <vt:lpstr>Trøndelagstall</vt:lpstr>
      <vt:lpstr>Problemstillinger til drøfting:</vt:lpstr>
      <vt:lpstr>PowerPoint-presentasjon</vt:lpstr>
      <vt:lpstr>Kort historikk</vt:lpstr>
      <vt:lpstr>NOU 2016:18 Hjertespråket</vt:lpstr>
      <vt:lpstr>     Samisk innhold i rammeplanen gjelder for</vt:lpstr>
      <vt:lpstr>PowerPoint-presentasjon</vt:lpstr>
      <vt:lpstr>PowerPoint-presentasjon</vt:lpstr>
      <vt:lpstr>PowerPoint-presentasjon</vt:lpstr>
      <vt:lpstr>Problemstillinger til drøfting:</vt:lpstr>
      <vt:lpstr>Bruk av midler (30%) Behov i Trøndelag</vt:lpstr>
      <vt:lpstr>PowerPoint-presentasjon</vt:lpstr>
      <vt:lpstr>Bruk av midler 2019-2020</vt:lpstr>
      <vt:lpstr>Oversikt over studier, nasjonale satsinger</vt:lpstr>
      <vt:lpstr>Bruk av midler 2020 – 2021, 2021 - 2022</vt:lpstr>
      <vt:lpstr>Supplerende tildelingsbrev  Økt bevilgning fra Udir til FM</vt:lpstr>
      <vt:lpstr>PowerPoint-presentasjon</vt:lpstr>
      <vt:lpstr>Videre arbeid i samarbeidsforum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Schroeder, Karsten</dc:creator>
  <cp:lastModifiedBy>Welde, Anne Kirsti</cp:lastModifiedBy>
  <cp:revision>65</cp:revision>
  <cp:lastPrinted>2019-03-05T13:28:46Z</cp:lastPrinted>
  <dcterms:created xsi:type="dcterms:W3CDTF">2019-02-27T12:13:18Z</dcterms:created>
  <dcterms:modified xsi:type="dcterms:W3CDTF">2019-10-21T14:21:34Z</dcterms:modified>
</cp:coreProperties>
</file>