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67" r:id="rId4"/>
    <p:sldId id="268" r:id="rId5"/>
    <p:sldId id="270" r:id="rId6"/>
    <p:sldId id="271" r:id="rId7"/>
    <p:sldId id="266" r:id="rId8"/>
    <p:sldId id="272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000000"/>
    <a:srgbClr val="7A942F"/>
    <a:srgbClr val="00ADBA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465" autoAdjust="0"/>
  </p:normalViewPr>
  <p:slideViewPr>
    <p:cSldViewPr snapToGrid="0">
      <p:cViewPr varScale="1">
        <p:scale>
          <a:sx n="121" d="100"/>
          <a:sy n="121" d="100"/>
        </p:scale>
        <p:origin x="182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12.10.2021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3182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9541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6125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0069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4433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9170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0667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857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12.10.2021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9FEB085-0190-4AD4-B146-7E11A3CED7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12.10.2021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20DCFF89-A1B9-492B-88E1-30000BFDAD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86F416E-DCDD-D943-A517-E77ED9881F89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00C3C50-FBE4-46EE-B152-E432740BFA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976" y="4884084"/>
            <a:ext cx="4114798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FA735B6-05A2-44CC-BDD4-5866E7A4EED0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20C5837D-520B-4868-BA06-253D8CD075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976" y="4884084"/>
            <a:ext cx="4114798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649FE12C-F871-4C7B-B61B-51B3EAA8293D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6F06218A-301C-4474-9121-5449FAE2D8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DE8715DE-5416-9048-B462-7D91320F89F7}"/>
              </a:ext>
            </a:extLst>
          </p:cNvPr>
          <p:cNvSpPr txBox="1"/>
          <p:nvPr userDrawn="1"/>
        </p:nvSpPr>
        <p:spPr>
          <a:xfrm>
            <a:off x="8896396" y="5725022"/>
            <a:ext cx="25710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AC2BD745-6029-4CEA-8846-93752FBA680D}"/>
              </a:ext>
            </a:extLst>
          </p:cNvPr>
          <p:cNvSpPr txBox="1"/>
          <p:nvPr userDrawn="1"/>
        </p:nvSpPr>
        <p:spPr>
          <a:xfrm>
            <a:off x="8896396" y="5802926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8D75634F-8BFE-4890-B40D-AA62743007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398" y="5288605"/>
            <a:ext cx="4114798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FFAE0240-3240-44A0-8DEF-58BFE0A7E5F9}"/>
              </a:ext>
            </a:extLst>
          </p:cNvPr>
          <p:cNvSpPr txBox="1"/>
          <p:nvPr userDrawn="1"/>
        </p:nvSpPr>
        <p:spPr>
          <a:xfrm>
            <a:off x="1055688" y="2375555"/>
            <a:ext cx="100806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</a:t>
            </a:r>
          </a:p>
          <a:p>
            <a:r>
              <a:rPr lang="nb-NO" dirty="0"/>
              <a:t>B</a:t>
            </a:r>
          </a:p>
          <a:p>
            <a:r>
              <a:rPr lang="nb-NO" dirty="0"/>
              <a:t>C</a:t>
            </a:r>
          </a:p>
          <a:p>
            <a:r>
              <a:rPr lang="nb-NO" dirty="0"/>
              <a:t>D</a:t>
            </a:r>
          </a:p>
          <a:p>
            <a:r>
              <a:rPr lang="nb-NO" dirty="0"/>
              <a:t>E</a:t>
            </a:r>
          </a:p>
          <a:p>
            <a:r>
              <a:rPr lang="nb-NO" dirty="0"/>
              <a:t>F</a:t>
            </a:r>
          </a:p>
          <a:p>
            <a:r>
              <a:rPr lang="nb-NO" dirty="0"/>
              <a:t>G</a:t>
            </a:r>
          </a:p>
          <a:p>
            <a:r>
              <a:rPr lang="nb-NO" dirty="0"/>
              <a:t>H</a:t>
            </a:r>
          </a:p>
          <a:p>
            <a:r>
              <a:rPr lang="nb-NO" dirty="0"/>
              <a:t>I</a:t>
            </a:r>
          </a:p>
          <a:p>
            <a:r>
              <a:rPr lang="nb-NO" dirty="0"/>
              <a:t>J</a:t>
            </a:r>
          </a:p>
          <a:p>
            <a:r>
              <a:rPr lang="nb-NO" dirty="0"/>
              <a:t>K</a:t>
            </a:r>
          </a:p>
          <a:p>
            <a:r>
              <a:rPr lang="nb-NO" dirty="0"/>
              <a:t>L</a:t>
            </a:r>
          </a:p>
          <a:p>
            <a:r>
              <a:rPr lang="nb-NO"/>
              <a:t>M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463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12.10.2021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22CA871-1EAC-4243-8898-C04FF7F787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12.10.2021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A65D8C2-666F-4DAA-B072-B96964B5C2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12.10.2021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EC0169C8-CD00-488C-AADD-B00619D9A4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12.10.2021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5B9E482-612A-4627-ABAB-54CA86C30C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80753" y="4988753"/>
            <a:ext cx="5397131" cy="163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56" r:id="rId6"/>
    <p:sldLayoutId id="2147483664" r:id="rId7"/>
    <p:sldLayoutId id="2147483713" r:id="rId8"/>
    <p:sldLayoutId id="2147483685" r:id="rId9"/>
    <p:sldLayoutId id="2147483714" r:id="rId10"/>
    <p:sldLayoutId id="2147483702" r:id="rId11"/>
    <p:sldLayoutId id="2147483736" r:id="rId12"/>
    <p:sldLayoutId id="2147483733" r:id="rId13"/>
    <p:sldLayoutId id="2147483716" r:id="rId14"/>
    <p:sldLayoutId id="2147483707" r:id="rId15"/>
    <p:sldLayoutId id="2147483675" r:id="rId16"/>
    <p:sldLayoutId id="2147483706" r:id="rId17"/>
    <p:sldLayoutId id="2147483709" r:id="rId18"/>
    <p:sldLayoutId id="2147483711" r:id="rId19"/>
    <p:sldLayoutId id="2147483710" r:id="rId20"/>
    <p:sldLayoutId id="2147483712" r:id="rId21"/>
    <p:sldLayoutId id="2147483655" r:id="rId22"/>
    <p:sldLayoutId id="2147483705" r:id="rId23"/>
    <p:sldLayoutId id="2147483759" r:id="rId24"/>
    <p:sldLayoutId id="2147483758" r:id="rId25"/>
    <p:sldLayoutId id="2147483757" r:id="rId26"/>
    <p:sldLayoutId id="2147483746" r:id="rId27"/>
    <p:sldLayoutId id="2147483718" r:id="rId28"/>
    <p:sldLayoutId id="2147483760" r:id="rId29"/>
    <p:sldLayoutId id="2147483719" r:id="rId3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orceresearch.brage.unit.no/norceresearch-xmlui/handle/11250/2736721" TargetMode="External"/><Relationship Id="rId7" Type="http://schemas.openxmlformats.org/officeDocument/2006/relationships/hyperlink" Target="http://samiskbibliotektjeneste.tromsfylke.no/2020/02/28/maanaj-gaavhtan-manaj-diehti-unna-olbmoziid-dihtii-med-tanke-pa-barna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kunstkultursenteret.no/ressursbase/samisk-kulturforstaelse-i-barnehage-og-skole/" TargetMode="External"/><Relationship Id="rId5" Type="http://schemas.openxmlformats.org/officeDocument/2006/relationships/hyperlink" Target="https://www.cappelendammundervisning.no/_samiske-stemmer-i-barnehagen-9788202664619" TargetMode="External"/><Relationship Id="rId4" Type="http://schemas.openxmlformats.org/officeDocument/2006/relationships/hyperlink" Target="https://www.udir.no/globalassets/filer/tall-og-forskning/rapporter/2019/sporsmal-til-barnehage-norge-2018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DBEC0E1-D055-43DF-A629-B5CFB1A413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12.10.2021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CADBB2-8980-44F7-93F1-DFD4170CD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z="4400" dirty="0"/>
              <a:t>Forslag fra arbeidsgruppa «samiske perspektiver»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33E3403-C3F7-4730-B406-B00C458F7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sz="1600" dirty="0"/>
              <a:t>Presentasjon samarbeidsforum 12.10.2021</a:t>
            </a:r>
          </a:p>
          <a:p>
            <a:endParaRPr lang="nb-NO" sz="1600" dirty="0"/>
          </a:p>
          <a:p>
            <a:r>
              <a:rPr lang="nb-NO" sz="1600" dirty="0"/>
              <a:t>Liv Ingegerd Selfjord</a:t>
            </a:r>
          </a:p>
        </p:txBody>
      </p:sp>
    </p:spTree>
    <p:extLst>
      <p:ext uri="{BB962C8B-B14F-4D97-AF65-F5344CB8AC3E}">
        <p14:creationId xmlns:p14="http://schemas.microsoft.com/office/powerpoint/2010/main" val="3579446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C041D62E-535A-441D-BE83-01540EE06D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2030 har alle barnehager i Trøndelag tilstrekkelig kompetanse på samisk språk og kultur til å innfri lovfestede rettigheter for samiske barnehagebarn, og Rammeplanens samiske innhold for alle barn. Samiske perspektiver er ivaretatt i de lokale prioriteringene av kompetansebehov.</a:t>
            </a:r>
          </a:p>
          <a:p>
            <a:endParaRPr lang="nb-NO" dirty="0"/>
          </a:p>
        </p:txBody>
      </p:sp>
      <p:pic>
        <p:nvPicPr>
          <p:cNvPr id="7" name="Plassholder for bilde 6" descr="Et bilde som inneholder gress, utendørs, bakke, liten&#10;&#10;Automatisk generert beskrivelse">
            <a:extLst>
              <a:ext uri="{FF2B5EF4-FFF2-40B4-BE49-F238E27FC236}">
                <a16:creationId xmlns:a16="http://schemas.microsoft.com/office/drawing/2014/main" id="{85B12752-1228-43F1-805D-3685E3253DE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6" b="8886"/>
          <a:stretch>
            <a:fillRect/>
          </a:stretch>
        </p:blipFill>
        <p:spPr/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FCB71E2F-574A-4346-817C-7A2CD7F12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b-NO" sz="36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b-NO" sz="36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36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Målsetting (visjon?):</a:t>
            </a:r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73AED96-1B21-4F2F-9091-64CF860612D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Anna-Liisa </a:t>
            </a:r>
            <a:r>
              <a:rPr lang="nb-NO" dirty="0" err="1"/>
              <a:t>Jåma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1772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A7AD0E9E-DA8F-4CAB-AACB-7A82347517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/>
              <a:t>Barnehageloven sier i § 2 Innhold at barnehagen skal ta hensyn til samiske barns språk og kultur. Dette utdypes i Rammeplan for barnehagens innhold og oppgaver. Videre i lovens § 10 sies det at «Kommunen har ansvaret for at barnehagetilbudet til samiske barn i samiske distrikt bygger på samisk språk og kultur. I øvrige kommuner skal forholdene legges til rette for at samiske barn kan sikre og utvikle sitt språk og sin kultur.»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2AAE844-7CC4-497D-AE86-C864606736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Rammeplanen fra 2017 er utvidet når det gjelder samiske perspektiver, både for samiske barn og hva alle barn skal få av kunnskap og kompetanse om det samiske. 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B984D1F-E41B-4ADA-BA2E-06D251DEA72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Trøndelag betyr dette at barnehagetilbudet for samiske barn i forvaltningskommunene Snåsa, Røyrvik og Røros skal bygge på samisk språk og kultur. I de andre kommunene skal forholdene legges til rette for å sikre og utvikle samiske barns språk og kultur. I Trøndelag er alle de tre offisielle samiske språkene nord-, </a:t>
            </a:r>
            <a:r>
              <a:rPr lang="nb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lule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og sørsamisk representert i befolkningen. </a:t>
            </a:r>
          </a:p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F67D20D-2CE7-433D-9B8B-614845D3B4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b-NO" dirty="0"/>
              <a:t>Lovgrunnlaget:</a:t>
            </a:r>
          </a:p>
        </p:txBody>
      </p:sp>
    </p:spTree>
    <p:extLst>
      <p:ext uri="{BB962C8B-B14F-4D97-AF65-F5344CB8AC3E}">
        <p14:creationId xmlns:p14="http://schemas.microsoft.com/office/powerpoint/2010/main" val="244691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4D99A05-318E-491C-8311-2655A9EFAD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lassholder for bilde 3">
            <a:extLst>
              <a:ext uri="{FF2B5EF4-FFF2-40B4-BE49-F238E27FC236}">
                <a16:creationId xmlns:a16="http://schemas.microsoft.com/office/drawing/2014/main" id="{C31328E0-3F4E-4A7F-80A7-0BD70A0CD92C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" r="97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9308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80A24C-AB5C-4876-AAEC-F85ED16D4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Tolkning av retningslinjen: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E5B88A0-0620-456D-B935-754FDFAC70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Retningslinje for tilskuddsordning for lokal kompetanseutvikling i barnehage og grunnopplæring har mål om å sikre at samiske perspektiver blir ivaretatt i barnehage og skole. Samarbeidsforum i Trøndelag tolker dette til å dreie seg om: 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06F711B-6278-4901-B8D4-1C203AEEFB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b-NO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Å sikre best mulig kunnskap og kompetanse hos barnehageansatte slik at samiske barn i barnehage får innfridd sine rettigheter i og utenfor forvaltningskommunene.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b-NO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Å sikre at alle barn i Trøndelag får kunnskap og kompetanse om samisk språk, kultur, levesett, merkedager og hverdagsliv, samisk tradisjon og mangfold, samt urfolksrettigheter og andre emner som rammeplan for barnehagen omtaler.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b-NO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Å sikre at UH-sektoren utvikler lærerutdanningene slik at strekpunktene over kan ivaretas i grunnutdanningene, tilby relevant etterutdanning, samt veilede barnehagene i samiske tema i arbeidsplassbasert utviklingsarbeid.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0793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B44456D4-BD6B-442F-9C59-3E4C98E06B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«Kompetanse for framtidens barnehage. Revidert strategi for kompetanse og rekruttering 2018-2022» nevner under tematiske satsingsområder to spesifikke eksempler på tiltak som gjelder samiske barn: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«Et inkluderende miljø for omsorg, lek, læring og danning» - «Identitetsforståelse i et samisk perspektiv»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«Kommunikasjon og språk» - «Samiske barns språkutvikling»</a:t>
            </a:r>
          </a:p>
          <a:p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DC088E2-DBAE-496A-8DD9-F870354F16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Samarbeidsforum i Trøndelag ønsker at det utvikles flere tiltak basert på flere samiske perspektiver. </a:t>
            </a:r>
          </a:p>
          <a:p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1F33EFA7-C0A1-4637-A20E-F90CC90D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Kompetansestrategien:</a:t>
            </a:r>
          </a:p>
        </p:txBody>
      </p:sp>
    </p:spTree>
    <p:extLst>
      <p:ext uri="{BB962C8B-B14F-4D97-AF65-F5344CB8AC3E}">
        <p14:creationId xmlns:p14="http://schemas.microsoft.com/office/powerpoint/2010/main" val="685700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5C9223B-8BAA-4C51-A620-99C9E38A7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Mulige tiltak – hvordan skal vi prioritere?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EEED6A8-FFB6-426A-93E1-C4978AEB79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Samarbeidsforum tar initiativ overfor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UDir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om utvikling av støttemateriell og kompetansepakker om samiske barns rettigheter og RP om det alle barn i alle barnehager skal lære.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Samarbeidsforum tar initiativ til et nettverk for barnehager med samiske barn, og bruker midler til drift av dette.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Samarbeidsforum sikrer lokale tilretteleggingsmidler til studenter ved barnehagelærerutdanningen som tar grunn- eller videreutdanning innen samisk språk og kultur.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Samarbeidsforum sikrer lokale tilretteleggingsmidler til barne- og ungdomsarbeidere og assistenter som tar etter- og videreutdanning innen samisk språk og kultur.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Samarbeidsforum bidrar til at Sametingets tilskudds- og stipendordninger gjøres kjent.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Samarbeidsforum setter av midler til et rekrutteringsprosjekt med bruk av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lekeressurs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samisk barnehage/avdelinger eller barnehager med samisk profil.</a:t>
            </a:r>
          </a:p>
          <a:p>
            <a:pPr marL="914400">
              <a:lnSpc>
                <a:spcPct val="107000"/>
              </a:lnSpc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02A0917-5EB1-48C8-A828-CDE8323F3C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Regionale nettverk oppfordres til å kartlegge eksisterende kompetanse og tiltak i sin region, evt. analysere behov og bringe dette inn til samarbeidsforum.</a:t>
            </a:r>
          </a:p>
          <a:p>
            <a:pPr marL="457200">
              <a:lnSpc>
                <a:spcPct val="107000"/>
              </a:lnSpc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914400">
              <a:lnSpc>
                <a:spcPct val="107000"/>
              </a:lnSpc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UH utvikler et veiledningsopplegg for barnehagefaglig grunnkompetanse i samisk språk og kultur som kan tilbys barnehagene.</a:t>
            </a:r>
          </a:p>
          <a:p>
            <a:pPr marL="457200">
              <a:lnSpc>
                <a:spcPct val="107000"/>
              </a:lnSpc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914400">
              <a:lnSpc>
                <a:spcPct val="107000"/>
              </a:lnSpc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Statsforvalteren arbeider mot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UDirs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studiekatalog for å få inn relevante nasjonale videreutdanningstilbud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25694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06AE4A41-FC0B-4FBB-8DCE-DB72505A6D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18834" y="1489842"/>
            <a:ext cx="8880528" cy="381832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Aktuelt bakgrunnsstoff og litteratur: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https://norceresearch.brage.unit.no/norceresearch-xmlui/handle/11250/2736721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https://www.udir.no/globalassets/filer/tall-og-forskning/rapporter/2019/sporsmal-til-barnehage-norge-2018.pdf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https://www.cappelendammundervisning.no/_samiske-stemmer-i-barnehagen-9788202664619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https://kunstkultursenteret.no/ressursbase/samisk-kulturforstaelse-i-barnehage-og-skole/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http://samiskbibliotektjeneste.tromsfylke.no/2020/02/28/maanaj-gaavhtan-manaj-diehti-unna-olbmoziid-dihtii-med-tanke-pa-barna/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u="none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 legges inn lenke til Sametingets filmer om samisk barnehagetilbud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4350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212BF7AF-28F2-4F03-A128-F622334E8EDC}" vid="{04B98CC6-F01D-4749-9769-C7DA842752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721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5" baseType="lpstr">
      <vt:lpstr>Arial</vt:lpstr>
      <vt:lpstr>Calibri</vt:lpstr>
      <vt:lpstr>Open Sans</vt:lpstr>
      <vt:lpstr>Open Sans Light</vt:lpstr>
      <vt:lpstr>Open Sans SemiBold</vt:lpstr>
      <vt:lpstr>Symbol</vt:lpstr>
      <vt:lpstr>Office-tema</vt:lpstr>
      <vt:lpstr>PowerPoint-presentasjon</vt:lpstr>
      <vt:lpstr>  Målsetting (visjon?):</vt:lpstr>
      <vt:lpstr>PowerPoint-presentasjon</vt:lpstr>
      <vt:lpstr>PowerPoint-presentasjon</vt:lpstr>
      <vt:lpstr>Tolkning av retningslinjen:</vt:lpstr>
      <vt:lpstr>Kompetansestrategien:</vt:lpstr>
      <vt:lpstr>Mulige tiltak – hvordan skal vi prioritere?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Moe, Kristin</dc:creator>
  <cp:lastModifiedBy>Selfjord, Liv Ingegerd</cp:lastModifiedBy>
  <cp:revision>42</cp:revision>
  <dcterms:created xsi:type="dcterms:W3CDTF">2021-02-07T18:55:25Z</dcterms:created>
  <dcterms:modified xsi:type="dcterms:W3CDTF">2021-10-12T06:46:32Z</dcterms:modified>
</cp:coreProperties>
</file>